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79" r:id="rId7"/>
    <p:sldId id="281" r:id="rId8"/>
    <p:sldId id="276" r:id="rId9"/>
    <p:sldId id="292" r:id="rId10"/>
    <p:sldId id="293" r:id="rId11"/>
    <p:sldId id="294" r:id="rId12"/>
    <p:sldId id="295" r:id="rId13"/>
    <p:sldId id="283" r:id="rId14"/>
    <p:sldId id="284" r:id="rId15"/>
    <p:sldId id="267" r:id="rId16"/>
    <p:sldId id="280" r:id="rId17"/>
    <p:sldId id="271" r:id="rId18"/>
    <p:sldId id="269"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Pánek" initials="MP" lastIdx="1" clrIdx="0">
    <p:extLst>
      <p:ext uri="{19B8F6BF-5375-455C-9EA6-DF929625EA0E}">
        <p15:presenceInfo xmlns:p15="http://schemas.microsoft.com/office/powerpoint/2012/main" userId="cf0f9b59e6c60c5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D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0"/>
    <p:restoredTop sz="93056"/>
  </p:normalViewPr>
  <p:slideViewPr>
    <p:cSldViewPr snapToGrid="0" snapToObjects="1">
      <p:cViewPr varScale="1">
        <p:scale>
          <a:sx n="103" d="100"/>
          <a:sy n="103" d="100"/>
        </p:scale>
        <p:origin x="12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5"/>
          </a:xfrm>
          <a:prstGeom prst="rect">
            <a:avLst/>
          </a:prstGeom>
        </p:spPr>
        <p:txBody>
          <a:bodyPr vert="horz" lIns="91275" tIns="45638" rIns="91275" bIns="45638" rtlCol="0"/>
          <a:lstStyle>
            <a:lvl1pPr algn="l">
              <a:defRPr sz="1200"/>
            </a:lvl1pPr>
          </a:lstStyle>
          <a:p>
            <a:endParaRPr lang="en-US"/>
          </a:p>
        </p:txBody>
      </p:sp>
      <p:sp>
        <p:nvSpPr>
          <p:cNvPr id="3" name="Date Placeholder 2"/>
          <p:cNvSpPr>
            <a:spLocks noGrp="1"/>
          </p:cNvSpPr>
          <p:nvPr>
            <p:ph type="dt" idx="1"/>
          </p:nvPr>
        </p:nvSpPr>
        <p:spPr>
          <a:xfrm>
            <a:off x="3850443" y="0"/>
            <a:ext cx="2945660" cy="498055"/>
          </a:xfrm>
          <a:prstGeom prst="rect">
            <a:avLst/>
          </a:prstGeom>
        </p:spPr>
        <p:txBody>
          <a:bodyPr vert="horz" lIns="91275" tIns="45638" rIns="91275" bIns="45638" rtlCol="0"/>
          <a:lstStyle>
            <a:lvl1pPr algn="r">
              <a:defRPr sz="1200"/>
            </a:lvl1pPr>
          </a:lstStyle>
          <a:p>
            <a:fld id="{A9CA1F0A-4B3B-BB4C-82F7-CA518C3A88D8}" type="datetimeFigureOut">
              <a:rPr lang="en-US" smtClean="0"/>
              <a:t>6/4/2026</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75" tIns="45638" rIns="91275" bIns="45638"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75" tIns="45638" rIns="91275" bIns="456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60" cy="498054"/>
          </a:xfrm>
          <a:prstGeom prst="rect">
            <a:avLst/>
          </a:prstGeom>
        </p:spPr>
        <p:txBody>
          <a:bodyPr vert="horz" lIns="91275" tIns="45638" rIns="91275" bIns="45638"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60" cy="498054"/>
          </a:xfrm>
          <a:prstGeom prst="rect">
            <a:avLst/>
          </a:prstGeom>
        </p:spPr>
        <p:txBody>
          <a:bodyPr vert="horz" lIns="91275" tIns="45638" rIns="91275" bIns="45638" rtlCol="0" anchor="b"/>
          <a:lstStyle>
            <a:lvl1pPr algn="r">
              <a:defRPr sz="1200"/>
            </a:lvl1pPr>
          </a:lstStyle>
          <a:p>
            <a:fld id="{4BF5C3DD-B6B7-0844-910A-9A295C655E94}" type="slidenum">
              <a:rPr lang="en-US" smtClean="0"/>
              <a:t>‹#›</a:t>
            </a:fld>
            <a:endParaRPr lang="en-US"/>
          </a:p>
        </p:txBody>
      </p:sp>
    </p:spTree>
    <p:extLst>
      <p:ext uri="{BB962C8B-B14F-4D97-AF65-F5344CB8AC3E}">
        <p14:creationId xmlns:p14="http://schemas.microsoft.com/office/powerpoint/2010/main" val="28270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BF5C3DD-B6B7-0844-910A-9A295C655E94}" type="slidenum">
              <a:rPr lang="en-US" smtClean="0"/>
              <a:t>1</a:t>
            </a:fld>
            <a:endParaRPr lang="en-US"/>
          </a:p>
        </p:txBody>
      </p:sp>
    </p:spTree>
    <p:extLst>
      <p:ext uri="{BB962C8B-B14F-4D97-AF65-F5344CB8AC3E}">
        <p14:creationId xmlns:p14="http://schemas.microsoft.com/office/powerpoint/2010/main" val="86966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BF5C3DD-B6B7-0844-910A-9A295C655E94}" type="slidenum">
              <a:rPr lang="en-US" smtClean="0"/>
              <a:t>2</a:t>
            </a:fld>
            <a:endParaRPr lang="en-US"/>
          </a:p>
        </p:txBody>
      </p:sp>
    </p:spTree>
    <p:extLst>
      <p:ext uri="{BB962C8B-B14F-4D97-AF65-F5344CB8AC3E}">
        <p14:creationId xmlns:p14="http://schemas.microsoft.com/office/powerpoint/2010/main" val="199130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5C3DD-B6B7-0844-910A-9A295C655E94}" type="slidenum">
              <a:rPr lang="en-US" smtClean="0"/>
              <a:t>4</a:t>
            </a:fld>
            <a:endParaRPr lang="en-US"/>
          </a:p>
        </p:txBody>
      </p:sp>
    </p:spTree>
    <p:extLst>
      <p:ext uri="{BB962C8B-B14F-4D97-AF65-F5344CB8AC3E}">
        <p14:creationId xmlns:p14="http://schemas.microsoft.com/office/powerpoint/2010/main" val="204648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BF5C3DD-B6B7-0844-910A-9A295C655E94}" type="slidenum">
              <a:rPr lang="en-US" smtClean="0"/>
              <a:t>5</a:t>
            </a:fld>
            <a:endParaRPr lang="en-US"/>
          </a:p>
        </p:txBody>
      </p:sp>
    </p:spTree>
    <p:extLst>
      <p:ext uri="{BB962C8B-B14F-4D97-AF65-F5344CB8AC3E}">
        <p14:creationId xmlns:p14="http://schemas.microsoft.com/office/powerpoint/2010/main" val="218696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zato</a:t>
            </a:r>
            <a:r>
              <a:rPr lang="en-US" dirty="0"/>
              <a:t> </a:t>
            </a:r>
          </a:p>
        </p:txBody>
      </p:sp>
      <p:sp>
        <p:nvSpPr>
          <p:cNvPr id="4" name="Slide Number Placeholder 3"/>
          <p:cNvSpPr>
            <a:spLocks noGrp="1"/>
          </p:cNvSpPr>
          <p:nvPr>
            <p:ph type="sldNum" sz="quarter" idx="10"/>
          </p:nvPr>
        </p:nvSpPr>
        <p:spPr/>
        <p:txBody>
          <a:bodyPr/>
          <a:lstStyle/>
          <a:p>
            <a:fld id="{4BF5C3DD-B6B7-0844-910A-9A295C655E94}" type="slidenum">
              <a:rPr lang="en-US" smtClean="0"/>
              <a:t>15</a:t>
            </a:fld>
            <a:endParaRPr lang="en-US"/>
          </a:p>
        </p:txBody>
      </p:sp>
    </p:spTree>
    <p:extLst>
      <p:ext uri="{BB962C8B-B14F-4D97-AF65-F5344CB8AC3E}">
        <p14:creationId xmlns:p14="http://schemas.microsoft.com/office/powerpoint/2010/main" val="110927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i="1" dirty="0"/>
              <a:t>If you’re not paying for it in the form of explicit taxes, you’re paying for it indirectly in the form of inflation or in the form of borrowing. The thing you should keep your eye on is what government spends, and the real problem is to hold down government spending as a fraction of our income, and if you do that, you can stop worrying about the debt.</a:t>
            </a:r>
            <a:endParaRPr lang="cs-CZ" dirty="0"/>
          </a:p>
        </p:txBody>
      </p:sp>
      <p:sp>
        <p:nvSpPr>
          <p:cNvPr id="4" name="Zástupný symbol pro číslo snímku 3"/>
          <p:cNvSpPr>
            <a:spLocks noGrp="1"/>
          </p:cNvSpPr>
          <p:nvPr>
            <p:ph type="sldNum" sz="quarter" idx="10"/>
          </p:nvPr>
        </p:nvSpPr>
        <p:spPr/>
        <p:txBody>
          <a:bodyPr/>
          <a:lstStyle/>
          <a:p>
            <a:fld id="{4BF5C3DD-B6B7-0844-910A-9A295C655E94}" type="slidenum">
              <a:rPr lang="en-US" smtClean="0"/>
              <a:t>16</a:t>
            </a:fld>
            <a:endParaRPr lang="en-US"/>
          </a:p>
        </p:txBody>
      </p:sp>
    </p:spTree>
    <p:extLst>
      <p:ext uri="{BB962C8B-B14F-4D97-AF65-F5344CB8AC3E}">
        <p14:creationId xmlns:p14="http://schemas.microsoft.com/office/powerpoint/2010/main" val="396269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5C3DD-B6B7-0844-910A-9A295C655E94}" type="slidenum">
              <a:rPr lang="en-US" smtClean="0"/>
              <a:t>17</a:t>
            </a:fld>
            <a:endParaRPr lang="en-US"/>
          </a:p>
        </p:txBody>
      </p:sp>
    </p:spTree>
    <p:extLst>
      <p:ext uri="{BB962C8B-B14F-4D97-AF65-F5344CB8AC3E}">
        <p14:creationId xmlns:p14="http://schemas.microsoft.com/office/powerpoint/2010/main" val="241408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64AC8-E7AB-6A46-9F6C-0C8C54B813E6}"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15203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64AC8-E7AB-6A46-9F6C-0C8C54B813E6}"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24030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64AC8-E7AB-6A46-9F6C-0C8C54B813E6}"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156047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64AC8-E7AB-6A46-9F6C-0C8C54B813E6}"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178087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64AC8-E7AB-6A46-9F6C-0C8C54B813E6}"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840102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64AC8-E7AB-6A46-9F6C-0C8C54B813E6}"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205108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64AC8-E7AB-6A46-9F6C-0C8C54B813E6}"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122456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64AC8-E7AB-6A46-9F6C-0C8C54B813E6}"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192330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64AC8-E7AB-6A46-9F6C-0C8C54B813E6}" type="datetimeFigureOut">
              <a:rPr lang="en-US" smtClean="0"/>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1123382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64AC8-E7AB-6A46-9F6C-0C8C54B813E6}"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8209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64AC8-E7AB-6A46-9F6C-0C8C54B813E6}"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11DA4-75BC-2442-800C-F9005814CDEB}" type="slidenum">
              <a:rPr lang="en-US" smtClean="0"/>
              <a:t>‹#›</a:t>
            </a:fld>
            <a:endParaRPr lang="en-US"/>
          </a:p>
        </p:txBody>
      </p:sp>
    </p:spTree>
    <p:extLst>
      <p:ext uri="{BB962C8B-B14F-4D97-AF65-F5344CB8AC3E}">
        <p14:creationId xmlns:p14="http://schemas.microsoft.com/office/powerpoint/2010/main" val="53461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64AC8-E7AB-6A46-9F6C-0C8C54B813E6}" type="datetimeFigureOut">
              <a:rPr lang="en-US" smtClean="0"/>
              <a:t>6/4/2026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11DA4-75BC-2442-800C-F9005814CDEB}" type="slidenum">
              <a:rPr lang="en-US" smtClean="0"/>
              <a:t>‹#›</a:t>
            </a:fld>
            <a:endParaRPr lang="en-US"/>
          </a:p>
        </p:txBody>
      </p:sp>
    </p:spTree>
    <p:extLst>
      <p:ext uri="{BB962C8B-B14F-4D97-AF65-F5344CB8AC3E}">
        <p14:creationId xmlns:p14="http://schemas.microsoft.com/office/powerpoint/2010/main" val="14045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ane.inlist.cz/"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41026"/>
            <a:ext cx="12191999" cy="2387600"/>
          </a:xfrm>
        </p:spPr>
        <p:txBody>
          <a:bodyPr>
            <a:noAutofit/>
          </a:bodyPr>
          <a:lstStyle/>
          <a:p>
            <a:r>
              <a:rPr lang="en-US" b="1" dirty="0">
                <a:latin typeface="PT Sans" panose="020B0503020203020204" pitchFamily="34" charset="0"/>
              </a:rPr>
              <a:t>DEN DA</a:t>
            </a:r>
            <a:r>
              <a:rPr lang="cs-CZ" b="1" dirty="0">
                <a:latin typeface="PT Sans" panose="020B0503020203020204" pitchFamily="34" charset="0"/>
              </a:rPr>
              <a:t>ŇOVÝCH POPLATNÍKŮ</a:t>
            </a:r>
            <a:br>
              <a:rPr lang="cs-CZ" b="1" dirty="0">
                <a:latin typeface="PT Sans" panose="020B0503020203020204" pitchFamily="34" charset="0"/>
              </a:rPr>
            </a:br>
            <a:r>
              <a:rPr lang="cs-CZ" b="1" dirty="0">
                <a:latin typeface="PT Sans" panose="020B0503020203020204" pitchFamily="34" charset="0"/>
              </a:rPr>
              <a:t>2026</a:t>
            </a:r>
            <a:endParaRPr lang="en-US" b="1" dirty="0">
              <a:latin typeface="PT Sans" panose="020B0503020203020204" pitchFamily="34" charset="0"/>
            </a:endParaRPr>
          </a:p>
        </p:txBody>
      </p:sp>
      <p:sp>
        <p:nvSpPr>
          <p:cNvPr id="3" name="Subtitle 2"/>
          <p:cNvSpPr>
            <a:spLocks noGrp="1"/>
          </p:cNvSpPr>
          <p:nvPr>
            <p:ph type="subTitle" idx="1"/>
          </p:nvPr>
        </p:nvSpPr>
        <p:spPr>
          <a:xfrm>
            <a:off x="1524000" y="4032962"/>
            <a:ext cx="9144000" cy="1655762"/>
          </a:xfrm>
        </p:spPr>
        <p:txBody>
          <a:bodyPr>
            <a:normAutofit lnSpcReduction="10000"/>
          </a:bodyPr>
          <a:lstStyle/>
          <a:p>
            <a:endParaRPr lang="en-US" dirty="0">
              <a:latin typeface="Garamond" panose="02020404030301010803" pitchFamily="18" charset="0"/>
            </a:endParaRPr>
          </a:p>
          <a:p>
            <a:r>
              <a:rPr lang="cs-CZ" b="1" i="1" dirty="0">
                <a:latin typeface="PT Sans" panose="020B0503020203020204" pitchFamily="34" charset="0"/>
              </a:rPr>
              <a:t>Tisková zpráva</a:t>
            </a:r>
          </a:p>
          <a:p>
            <a:r>
              <a:rPr lang="cs-CZ" b="1" i="1" dirty="0">
                <a:latin typeface="PT Sans" panose="020B0503020203020204" pitchFamily="34" charset="0"/>
              </a:rPr>
              <a:t>5</a:t>
            </a:r>
            <a:r>
              <a:rPr lang="en-US" b="1" i="1" dirty="0">
                <a:latin typeface="PT Sans" panose="020B0503020203020204" pitchFamily="34" charset="0"/>
              </a:rPr>
              <a:t>. </a:t>
            </a:r>
            <a:r>
              <a:rPr lang="cs-CZ" b="1" i="1" dirty="0">
                <a:latin typeface="PT Sans" panose="020B0503020203020204" pitchFamily="34" charset="0"/>
              </a:rPr>
              <a:t>června</a:t>
            </a:r>
            <a:r>
              <a:rPr lang="en-US" b="1" i="1" dirty="0">
                <a:latin typeface="PT Sans" panose="020B0503020203020204" pitchFamily="34" charset="0"/>
              </a:rPr>
              <a:t> 202</a:t>
            </a:r>
            <a:r>
              <a:rPr lang="cs-CZ" b="1" i="1" dirty="0">
                <a:latin typeface="PT Sans" panose="020B0503020203020204" pitchFamily="34" charset="0"/>
              </a:rPr>
              <a:t>6</a:t>
            </a:r>
            <a:endParaRPr lang="en-US" b="1" i="1" dirty="0">
              <a:latin typeface="PT Sans" panose="020B0503020203020204" pitchFamily="34" charset="0"/>
            </a:endParaRPr>
          </a:p>
          <a:p>
            <a:r>
              <a:rPr lang="en-US" b="1" i="1" dirty="0">
                <a:latin typeface="PT Sans" panose="020B0503020203020204" pitchFamily="34" charset="0"/>
              </a:rPr>
              <a:t>Praha</a:t>
            </a:r>
          </a:p>
        </p:txBody>
      </p:sp>
      <p:pic>
        <p:nvPicPr>
          <p:cNvPr id="8" name="Obrázek 7">
            <a:extLst>
              <a:ext uri="{FF2B5EF4-FFF2-40B4-BE49-F238E27FC236}">
                <a16:creationId xmlns:a16="http://schemas.microsoft.com/office/drawing/2014/main" id="{974CC28A-E486-814F-B923-6E19FCE46D6F}"/>
              </a:ext>
            </a:extLst>
          </p:cNvPr>
          <p:cNvPicPr>
            <a:picLocks noChangeAspect="1"/>
          </p:cNvPicPr>
          <p:nvPr/>
        </p:nvPicPr>
        <p:blipFill>
          <a:blip r:embed="rId3"/>
          <a:srcRect/>
          <a:stretch/>
        </p:blipFill>
        <p:spPr>
          <a:xfrm>
            <a:off x="4770943" y="431683"/>
            <a:ext cx="2671468" cy="1240838"/>
          </a:xfrm>
          <a:prstGeom prst="rect">
            <a:avLst/>
          </a:prstGeom>
        </p:spPr>
      </p:pic>
    </p:spTree>
    <p:extLst>
      <p:ext uri="{BB962C8B-B14F-4D97-AF65-F5344CB8AC3E}">
        <p14:creationId xmlns:p14="http://schemas.microsoft.com/office/powerpoint/2010/main" val="2012324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EDECEAB-8D56-A009-BD4A-AC99DECADF88}"/>
              </a:ext>
            </a:extLst>
          </p:cNvPr>
          <p:cNvPicPr>
            <a:picLocks noChangeAspect="1"/>
          </p:cNvPicPr>
          <p:nvPr/>
        </p:nvPicPr>
        <p:blipFill>
          <a:blip r:embed="rId2"/>
          <a:stretch>
            <a:fillRect/>
          </a:stretch>
        </p:blipFill>
        <p:spPr>
          <a:xfrm>
            <a:off x="662473" y="0"/>
            <a:ext cx="10702521" cy="6867642"/>
          </a:xfrm>
          <a:prstGeom prst="rect">
            <a:avLst/>
          </a:prstGeom>
        </p:spPr>
      </p:pic>
    </p:spTree>
    <p:extLst>
      <p:ext uri="{BB962C8B-B14F-4D97-AF65-F5344CB8AC3E}">
        <p14:creationId xmlns:p14="http://schemas.microsoft.com/office/powerpoint/2010/main" val="207598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F874AF8-7715-AE04-F09A-F0F6CCB33503}"/>
              </a:ext>
            </a:extLst>
          </p:cNvPr>
          <p:cNvPicPr>
            <a:picLocks noChangeAspect="1"/>
          </p:cNvPicPr>
          <p:nvPr/>
        </p:nvPicPr>
        <p:blipFill>
          <a:blip r:embed="rId2"/>
          <a:stretch>
            <a:fillRect/>
          </a:stretch>
        </p:blipFill>
        <p:spPr>
          <a:xfrm>
            <a:off x="636876" y="0"/>
            <a:ext cx="10918247" cy="6858000"/>
          </a:xfrm>
          <a:prstGeom prst="rect">
            <a:avLst/>
          </a:prstGeom>
        </p:spPr>
      </p:pic>
    </p:spTree>
    <p:extLst>
      <p:ext uri="{BB962C8B-B14F-4D97-AF65-F5344CB8AC3E}">
        <p14:creationId xmlns:p14="http://schemas.microsoft.com/office/powerpoint/2010/main" val="2411443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D2B9E78-9FE4-33E5-FC85-27559718D744}"/>
              </a:ext>
            </a:extLst>
          </p:cNvPr>
          <p:cNvPicPr>
            <a:picLocks noChangeAspect="1"/>
          </p:cNvPicPr>
          <p:nvPr/>
        </p:nvPicPr>
        <p:blipFill>
          <a:blip r:embed="rId2"/>
          <a:stretch>
            <a:fillRect/>
          </a:stretch>
        </p:blipFill>
        <p:spPr>
          <a:xfrm>
            <a:off x="637438" y="706"/>
            <a:ext cx="10917124" cy="6857294"/>
          </a:xfrm>
          <a:prstGeom prst="rect">
            <a:avLst/>
          </a:prstGeom>
        </p:spPr>
      </p:pic>
    </p:spTree>
    <p:extLst>
      <p:ext uri="{BB962C8B-B14F-4D97-AF65-F5344CB8AC3E}">
        <p14:creationId xmlns:p14="http://schemas.microsoft.com/office/powerpoint/2010/main" val="494974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5BDE7DCD-EBB1-EC3D-D304-EE792400FF4A}"/>
              </a:ext>
            </a:extLst>
          </p:cNvPr>
          <p:cNvPicPr>
            <a:picLocks noChangeAspect="1"/>
          </p:cNvPicPr>
          <p:nvPr/>
        </p:nvPicPr>
        <p:blipFill>
          <a:blip r:embed="rId2"/>
          <a:stretch>
            <a:fillRect/>
          </a:stretch>
        </p:blipFill>
        <p:spPr>
          <a:xfrm rot="16200000">
            <a:off x="2656300" y="-2677702"/>
            <a:ext cx="6879399" cy="12192002"/>
          </a:xfrm>
          <a:prstGeom prst="rect">
            <a:avLst/>
          </a:prstGeom>
        </p:spPr>
      </p:pic>
      <p:pic>
        <p:nvPicPr>
          <p:cNvPr id="5" name="Obrázek 4">
            <a:extLst>
              <a:ext uri="{FF2B5EF4-FFF2-40B4-BE49-F238E27FC236}">
                <a16:creationId xmlns:a16="http://schemas.microsoft.com/office/drawing/2014/main" id="{4CC01AE9-3C3F-8047-B957-CA148E55FECF}"/>
              </a:ext>
            </a:extLst>
          </p:cNvPr>
          <p:cNvPicPr>
            <a:picLocks noChangeAspect="1"/>
          </p:cNvPicPr>
          <p:nvPr/>
        </p:nvPicPr>
        <p:blipFill>
          <a:blip r:embed="rId3"/>
          <a:srcRect/>
          <a:stretch/>
        </p:blipFill>
        <p:spPr>
          <a:xfrm>
            <a:off x="11353800" y="5987647"/>
            <a:ext cx="838200" cy="838200"/>
          </a:xfrm>
          <a:prstGeom prst="rect">
            <a:avLst/>
          </a:prstGeom>
        </p:spPr>
      </p:pic>
    </p:spTree>
    <p:extLst>
      <p:ext uri="{BB962C8B-B14F-4D97-AF65-F5344CB8AC3E}">
        <p14:creationId xmlns:p14="http://schemas.microsoft.com/office/powerpoint/2010/main" val="64974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EE862D42-1D95-4EC7-3BE7-CBE1D978B9A5}"/>
              </a:ext>
            </a:extLst>
          </p:cNvPr>
          <p:cNvPicPr>
            <a:picLocks noChangeAspect="1"/>
          </p:cNvPicPr>
          <p:nvPr/>
        </p:nvPicPr>
        <p:blipFill>
          <a:blip r:embed="rId2"/>
          <a:stretch>
            <a:fillRect/>
          </a:stretch>
        </p:blipFill>
        <p:spPr>
          <a:xfrm>
            <a:off x="0" y="454526"/>
            <a:ext cx="12190028" cy="5899621"/>
          </a:xfrm>
          <a:prstGeom prst="rect">
            <a:avLst/>
          </a:prstGeom>
        </p:spPr>
      </p:pic>
      <p:pic>
        <p:nvPicPr>
          <p:cNvPr id="5" name="Obrázek 4">
            <a:extLst>
              <a:ext uri="{FF2B5EF4-FFF2-40B4-BE49-F238E27FC236}">
                <a16:creationId xmlns:a16="http://schemas.microsoft.com/office/drawing/2014/main" id="{4CC01AE9-3C3F-8047-B957-CA148E55FECF}"/>
              </a:ext>
            </a:extLst>
          </p:cNvPr>
          <p:cNvPicPr>
            <a:picLocks noChangeAspect="1"/>
          </p:cNvPicPr>
          <p:nvPr/>
        </p:nvPicPr>
        <p:blipFill>
          <a:blip r:embed="rId3"/>
          <a:srcRect/>
          <a:stretch/>
        </p:blipFill>
        <p:spPr>
          <a:xfrm>
            <a:off x="11353800" y="5987647"/>
            <a:ext cx="838200" cy="838200"/>
          </a:xfrm>
          <a:prstGeom prst="rect">
            <a:avLst/>
          </a:prstGeom>
        </p:spPr>
      </p:pic>
      <p:sp>
        <p:nvSpPr>
          <p:cNvPr id="2" name="TextovéPole 1"/>
          <p:cNvSpPr txBox="1"/>
          <p:nvPr/>
        </p:nvSpPr>
        <p:spPr>
          <a:xfrm>
            <a:off x="9776307" y="246757"/>
            <a:ext cx="2536991" cy="2739211"/>
          </a:xfrm>
          <a:prstGeom prst="rect">
            <a:avLst/>
          </a:prstGeom>
          <a:noFill/>
        </p:spPr>
        <p:txBody>
          <a:bodyPr wrap="square" rtlCol="0">
            <a:spAutoFit/>
          </a:bodyPr>
          <a:lstStyle/>
          <a:p>
            <a:r>
              <a:rPr lang="cs-CZ" sz="2400" b="1" dirty="0">
                <a:latin typeface="PT Sans" panose="020B0503020203020204" pitchFamily="34" charset="0"/>
              </a:rPr>
              <a:t>Oproti loňsku: +1,26 dní</a:t>
            </a:r>
          </a:p>
          <a:p>
            <a:endParaRPr lang="cs-CZ" sz="2400" b="1" dirty="0">
              <a:latin typeface="PT Sans" panose="020B0503020203020204" pitchFamily="34" charset="0"/>
            </a:endParaRPr>
          </a:p>
          <a:p>
            <a:endParaRPr lang="cs-CZ" sz="2400" b="1" dirty="0">
              <a:latin typeface="PT Sans" panose="020B0503020203020204" pitchFamily="34" charset="0"/>
            </a:endParaRPr>
          </a:p>
          <a:p>
            <a:r>
              <a:rPr lang="cs-CZ" sz="2400" b="1" dirty="0">
                <a:latin typeface="PT Sans" panose="020B0503020203020204" pitchFamily="34" charset="0"/>
              </a:rPr>
              <a:t>Nový normál: +13,74 </a:t>
            </a:r>
            <a:r>
              <a:rPr lang="cs-CZ" sz="2000" b="1" dirty="0">
                <a:latin typeface="PT Sans" panose="020B0503020203020204" pitchFamily="34" charset="0"/>
              </a:rPr>
              <a:t>dní</a:t>
            </a:r>
            <a:endParaRPr lang="cs-CZ" sz="2400" b="1" dirty="0">
              <a:latin typeface="PT Sans" panose="020B0503020203020204" pitchFamily="34" charset="0"/>
            </a:endParaRPr>
          </a:p>
          <a:p>
            <a:endParaRPr lang="cs-CZ" sz="2400" dirty="0"/>
          </a:p>
        </p:txBody>
      </p:sp>
    </p:spTree>
    <p:extLst>
      <p:ext uri="{BB962C8B-B14F-4D97-AF65-F5344CB8AC3E}">
        <p14:creationId xmlns:p14="http://schemas.microsoft.com/office/powerpoint/2010/main" val="314959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délník 7">
            <a:extLst>
              <a:ext uri="{FF2B5EF4-FFF2-40B4-BE49-F238E27FC236}">
                <a16:creationId xmlns:a16="http://schemas.microsoft.com/office/drawing/2014/main" id="{9922454C-3B69-A141-AC77-721A18F86268}"/>
              </a:ext>
            </a:extLst>
          </p:cNvPr>
          <p:cNvSpPr/>
          <p:nvPr/>
        </p:nvSpPr>
        <p:spPr>
          <a:xfrm>
            <a:off x="1742303" y="1092867"/>
            <a:ext cx="8662086" cy="142809"/>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pPr algn="ctr"/>
            <a:r>
              <a:rPr lang="cs-CZ" b="1" dirty="0">
                <a:latin typeface="PT Sans" panose="020B0503020203020204" pitchFamily="34" charset="0"/>
              </a:rPr>
              <a:t>ROZDÍL PROTI METODICE DELOITTE</a:t>
            </a:r>
            <a:endParaRPr lang="en-US" b="1" dirty="0">
              <a:latin typeface="PT Sans" panose="020B0503020203020204" pitchFamily="34" charset="0"/>
            </a:endParaRPr>
          </a:p>
        </p:txBody>
      </p:sp>
      <p:sp>
        <p:nvSpPr>
          <p:cNvPr id="3" name="Content Placeholder 2"/>
          <p:cNvSpPr>
            <a:spLocks noGrp="1"/>
          </p:cNvSpPr>
          <p:nvPr>
            <p:ph idx="1"/>
          </p:nvPr>
        </p:nvSpPr>
        <p:spPr>
          <a:xfrm>
            <a:off x="838200" y="1825625"/>
            <a:ext cx="10660118" cy="4351338"/>
          </a:xfrm>
        </p:spPr>
        <p:txBody>
          <a:bodyPr>
            <a:normAutofit fontScale="92500" lnSpcReduction="10000"/>
          </a:bodyPr>
          <a:lstStyle/>
          <a:p>
            <a:pPr marL="0" indent="0">
              <a:buNone/>
            </a:pPr>
            <a:r>
              <a:rPr lang="cs-CZ" sz="3000" b="1" dirty="0">
                <a:latin typeface="Times" pitchFamily="2" charset="0"/>
              </a:rPr>
              <a:t>Institut liberálních studií</a:t>
            </a:r>
          </a:p>
          <a:p>
            <a:pPr lvl="1"/>
            <a:r>
              <a:rPr lang="cs-CZ" sz="3000" dirty="0">
                <a:latin typeface="Times" pitchFamily="2" charset="0"/>
              </a:rPr>
              <a:t>veřejné výdaje / HDP</a:t>
            </a:r>
          </a:p>
          <a:p>
            <a:pPr marL="0" indent="0">
              <a:buNone/>
            </a:pPr>
            <a:r>
              <a:rPr lang="cs-CZ" sz="3000" b="1" dirty="0" err="1">
                <a:latin typeface="Times" pitchFamily="2" charset="0"/>
              </a:rPr>
              <a:t>Deloitte</a:t>
            </a:r>
            <a:endParaRPr lang="cs-CZ" sz="3000" b="1" dirty="0">
              <a:latin typeface="Times" pitchFamily="2" charset="0"/>
            </a:endParaRPr>
          </a:p>
          <a:p>
            <a:pPr lvl="1"/>
            <a:r>
              <a:rPr lang="cs-CZ" sz="3000" dirty="0">
                <a:latin typeface="Times" pitchFamily="2" charset="0"/>
              </a:rPr>
              <a:t>vybrané daně / čistý národní důchod</a:t>
            </a:r>
          </a:p>
          <a:p>
            <a:pPr marL="457200" lvl="1" indent="0">
              <a:buNone/>
            </a:pPr>
            <a:endParaRPr lang="cs-CZ" dirty="0">
              <a:latin typeface="Times" pitchFamily="2" charset="0"/>
            </a:endParaRPr>
          </a:p>
          <a:p>
            <a:r>
              <a:rPr lang="cs-CZ" dirty="0">
                <a:latin typeface="Times" pitchFamily="2" charset="0"/>
              </a:rPr>
              <a:t>HDP vs. čistý národní důchod</a:t>
            </a:r>
          </a:p>
          <a:p>
            <a:pPr lvl="1"/>
            <a:r>
              <a:rPr lang="cs-CZ" dirty="0">
                <a:latin typeface="Times" pitchFamily="2" charset="0"/>
              </a:rPr>
              <a:t>ČND = HDP + čistý příjem zahraničních faktorů − nepřímé daně − depreciace</a:t>
            </a:r>
          </a:p>
          <a:p>
            <a:r>
              <a:rPr lang="cs-CZ" dirty="0">
                <a:latin typeface="Times" pitchFamily="2" charset="0"/>
              </a:rPr>
              <a:t>výdaje podvazují budoucí daňové příjmy =&gt; budeme je muset vydat na splátku dluhu</a:t>
            </a:r>
          </a:p>
          <a:p>
            <a:r>
              <a:rPr lang="cs-CZ" dirty="0">
                <a:latin typeface="Times" pitchFamily="2" charset="0"/>
              </a:rPr>
              <a:t>Metodika Institutu liberálních studií je robustní vůči výkyvům v daňovém výběru a zobrazuje skutečnou výši přerozdělování v ekonomice</a:t>
            </a:r>
          </a:p>
        </p:txBody>
      </p:sp>
      <p:pic>
        <p:nvPicPr>
          <p:cNvPr id="5" name="Obrázek 4">
            <a:extLst>
              <a:ext uri="{FF2B5EF4-FFF2-40B4-BE49-F238E27FC236}">
                <a16:creationId xmlns:a16="http://schemas.microsoft.com/office/drawing/2014/main" id="{6A691388-98BD-3449-BAD1-3F34C8EB9E68}"/>
              </a:ext>
            </a:extLst>
          </p:cNvPr>
          <p:cNvPicPr>
            <a:picLocks noChangeAspect="1"/>
          </p:cNvPicPr>
          <p:nvPr/>
        </p:nvPicPr>
        <p:blipFill>
          <a:blip r:embed="rId3"/>
          <a:srcRect/>
          <a:stretch/>
        </p:blipFill>
        <p:spPr>
          <a:xfrm>
            <a:off x="11353800" y="5987647"/>
            <a:ext cx="838200" cy="838200"/>
          </a:xfrm>
          <a:prstGeom prst="rect">
            <a:avLst/>
          </a:prstGeom>
        </p:spPr>
      </p:pic>
    </p:spTree>
    <p:extLst>
      <p:ext uri="{BB962C8B-B14F-4D97-AF65-F5344CB8AC3E}">
        <p14:creationId xmlns:p14="http://schemas.microsoft.com/office/powerpoint/2010/main" val="1978829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92743" y="2412767"/>
            <a:ext cx="10515600" cy="1707113"/>
          </a:xfrm>
        </p:spPr>
        <p:txBody>
          <a:bodyPr>
            <a:normAutofit/>
          </a:bodyPr>
          <a:lstStyle/>
          <a:p>
            <a:pPr marL="0" indent="0">
              <a:buNone/>
            </a:pPr>
            <a:r>
              <a:rPr lang="cs-CZ" sz="3200" b="1" i="1" dirty="0">
                <a:latin typeface="Times" panose="00000500000000020000" pitchFamily="2" charset="0"/>
              </a:rPr>
              <a:t>„Dívejte se na jednu věc a pouze na jednu věc: jak velké jsou vládní výdaje, protože to je skutečná daň.“</a:t>
            </a:r>
          </a:p>
          <a:p>
            <a:pPr marL="0" indent="0" algn="r">
              <a:buNone/>
            </a:pPr>
            <a:r>
              <a:rPr lang="cs-CZ" sz="3200" dirty="0">
                <a:latin typeface="Times" panose="00000500000000020000" pitchFamily="2" charset="0"/>
              </a:rPr>
              <a:t>–</a:t>
            </a:r>
            <a:r>
              <a:rPr lang="en-US" sz="3200" dirty="0">
                <a:latin typeface="Times" panose="00000500000000020000" pitchFamily="2" charset="0"/>
              </a:rPr>
              <a:t>Milton Friedman</a:t>
            </a:r>
          </a:p>
          <a:p>
            <a:endParaRPr lang="cs-CZ" dirty="0"/>
          </a:p>
        </p:txBody>
      </p:sp>
      <p:pic>
        <p:nvPicPr>
          <p:cNvPr id="4" name="Obrázek 3" descr="Obsah obrázku kreslení&#10;&#10;Popis byl vytvořen automaticky">
            <a:extLst>
              <a:ext uri="{FF2B5EF4-FFF2-40B4-BE49-F238E27FC236}">
                <a16:creationId xmlns:a16="http://schemas.microsoft.com/office/drawing/2014/main" id="{6A691388-98BD-3449-BAD1-3F34C8EB9E68}"/>
              </a:ext>
            </a:extLst>
          </p:cNvPr>
          <p:cNvPicPr>
            <a:picLocks noChangeAspect="1"/>
          </p:cNvPicPr>
          <p:nvPr/>
        </p:nvPicPr>
        <p:blipFill>
          <a:blip r:embed="rId3"/>
          <a:stretch>
            <a:fillRect/>
          </a:stretch>
        </p:blipFill>
        <p:spPr>
          <a:xfrm>
            <a:off x="11353800" y="5955496"/>
            <a:ext cx="838200" cy="902503"/>
          </a:xfrm>
          <a:prstGeom prst="rect">
            <a:avLst/>
          </a:prstGeom>
        </p:spPr>
      </p:pic>
    </p:spTree>
    <p:extLst>
      <p:ext uri="{BB962C8B-B14F-4D97-AF65-F5344CB8AC3E}">
        <p14:creationId xmlns:p14="http://schemas.microsoft.com/office/powerpoint/2010/main" val="176082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C3A4F045-43FD-EF46-B427-7181D793BAD9}"/>
              </a:ext>
            </a:extLst>
          </p:cNvPr>
          <p:cNvSpPr/>
          <p:nvPr/>
        </p:nvSpPr>
        <p:spPr>
          <a:xfrm>
            <a:off x="5150708" y="1074332"/>
            <a:ext cx="1880287" cy="173700"/>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pPr algn="ctr"/>
            <a:r>
              <a:rPr lang="en-US" b="1" dirty="0">
                <a:latin typeface="PT Sans" panose="020B0503020203020204" pitchFamily="34" charset="0"/>
              </a:rPr>
              <a:t>Z</a:t>
            </a:r>
            <a:r>
              <a:rPr lang="cs-CZ" b="1" dirty="0">
                <a:latin typeface="PT Sans" panose="020B0503020203020204" pitchFamily="34" charset="0"/>
              </a:rPr>
              <a:t>ÁVĚRY</a:t>
            </a:r>
            <a:r>
              <a:rPr lang="en-US" b="1" dirty="0">
                <a:latin typeface="PT Sans" panose="020B0503020203020204" pitchFamily="34" charset="0"/>
              </a:rPr>
              <a:t> </a:t>
            </a:r>
          </a:p>
        </p:txBody>
      </p:sp>
      <p:sp>
        <p:nvSpPr>
          <p:cNvPr id="3" name="Content Placeholder 2"/>
          <p:cNvSpPr>
            <a:spLocks noGrp="1"/>
          </p:cNvSpPr>
          <p:nvPr>
            <p:ph idx="1"/>
          </p:nvPr>
        </p:nvSpPr>
        <p:spPr>
          <a:xfrm>
            <a:off x="692331" y="1825625"/>
            <a:ext cx="10661469" cy="4351338"/>
          </a:xfrm>
        </p:spPr>
        <p:txBody>
          <a:bodyPr>
            <a:normAutofit fontScale="92500" lnSpcReduction="10000"/>
          </a:bodyPr>
          <a:lstStyle/>
          <a:p>
            <a:pPr marL="0" indent="0">
              <a:buNone/>
            </a:pPr>
            <a:r>
              <a:rPr lang="cs-CZ" b="1" dirty="0">
                <a:latin typeface="Times" pitchFamily="2" charset="0"/>
              </a:rPr>
              <a:t>Vlády fiskálně zpohodlněly</a:t>
            </a:r>
          </a:p>
          <a:p>
            <a:pPr lvl="1"/>
            <a:r>
              <a:rPr lang="cs-CZ" sz="2800" dirty="0">
                <a:latin typeface="Times" pitchFamily="2" charset="0"/>
              </a:rPr>
              <a:t>Den daňové svobody je v „novém normálu“ příliš pozdě</a:t>
            </a:r>
          </a:p>
          <a:p>
            <a:pPr marL="0" indent="0">
              <a:buNone/>
            </a:pPr>
            <a:r>
              <a:rPr lang="cs-CZ" b="1" dirty="0">
                <a:latin typeface="Times" pitchFamily="2" charset="0"/>
              </a:rPr>
              <a:t>Na definitivní vyhodnocení vlády je stále ještě brzy</a:t>
            </a:r>
          </a:p>
          <a:p>
            <a:pPr lvl="1"/>
            <a:r>
              <a:rPr lang="cs-CZ" sz="2800" dirty="0">
                <a:latin typeface="Times" pitchFamily="2" charset="0"/>
              </a:rPr>
              <a:t>Vláda do velké míry situaci zdědila, za jejího mandátu ale došlo ke snížení přerozdělování</a:t>
            </a:r>
          </a:p>
          <a:p>
            <a:pPr marL="0" indent="0">
              <a:buNone/>
            </a:pPr>
            <a:r>
              <a:rPr lang="cs-CZ" b="1" dirty="0">
                <a:latin typeface="Times" pitchFamily="2" charset="0"/>
              </a:rPr>
              <a:t>Post-pandemická situace, válka a inflace</a:t>
            </a:r>
          </a:p>
          <a:p>
            <a:pPr lvl="1"/>
            <a:r>
              <a:rPr lang="cs-CZ" sz="2800" dirty="0">
                <a:latin typeface="Times" pitchFamily="2" charset="0"/>
              </a:rPr>
              <a:t>Tři nepříjemné situace, kterým by se lépe čelilo se zdravějšími veřejnými financemi</a:t>
            </a:r>
            <a:endParaRPr lang="is-IS" sz="2800" dirty="0">
              <a:latin typeface="Times" pitchFamily="2" charset="0"/>
            </a:endParaRPr>
          </a:p>
          <a:p>
            <a:pPr marL="0" indent="0">
              <a:buNone/>
            </a:pPr>
            <a:r>
              <a:rPr lang="cs-CZ" b="1" dirty="0">
                <a:latin typeface="Times" pitchFamily="2" charset="0"/>
              </a:rPr>
              <a:t>Co dál?</a:t>
            </a:r>
            <a:endParaRPr lang="is-IS" b="1" dirty="0">
              <a:latin typeface="Times" pitchFamily="2" charset="0"/>
            </a:endParaRPr>
          </a:p>
          <a:p>
            <a:pPr lvl="1"/>
            <a:r>
              <a:rPr lang="cs-CZ" sz="2800" dirty="0">
                <a:latin typeface="Times" pitchFamily="2" charset="0"/>
              </a:rPr>
              <a:t>S obchodní válkou nic nenaděláme, vyšší výdaje na zbrojení jsou politický imperativ, avšak můžeme šetřit na zbytných výdajích</a:t>
            </a:r>
          </a:p>
        </p:txBody>
      </p:sp>
      <p:pic>
        <p:nvPicPr>
          <p:cNvPr id="5" name="Obrázek 4">
            <a:extLst>
              <a:ext uri="{FF2B5EF4-FFF2-40B4-BE49-F238E27FC236}">
                <a16:creationId xmlns:a16="http://schemas.microsoft.com/office/drawing/2014/main" id="{6C4CDD71-5F8D-CD48-B360-E1DA7798D59F}"/>
              </a:ext>
            </a:extLst>
          </p:cNvPr>
          <p:cNvPicPr>
            <a:picLocks noChangeAspect="1"/>
          </p:cNvPicPr>
          <p:nvPr/>
        </p:nvPicPr>
        <p:blipFill>
          <a:blip r:embed="rId3"/>
          <a:srcRect/>
          <a:stretch/>
        </p:blipFill>
        <p:spPr>
          <a:xfrm>
            <a:off x="11353800" y="5987647"/>
            <a:ext cx="838200" cy="838200"/>
          </a:xfrm>
          <a:prstGeom prst="rect">
            <a:avLst/>
          </a:prstGeom>
        </p:spPr>
      </p:pic>
    </p:spTree>
    <p:extLst>
      <p:ext uri="{BB962C8B-B14F-4D97-AF65-F5344CB8AC3E}">
        <p14:creationId xmlns:p14="http://schemas.microsoft.com/office/powerpoint/2010/main" val="893663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3998" y="589472"/>
            <a:ext cx="9627706" cy="2387600"/>
          </a:xfrm>
        </p:spPr>
        <p:txBody>
          <a:bodyPr/>
          <a:lstStyle/>
          <a:p>
            <a:r>
              <a:rPr lang="cs-CZ" dirty="0">
                <a:latin typeface="Times" panose="00000500000000020000" pitchFamily="2" charset="0"/>
                <a:hlinkClick r:id="rId2"/>
              </a:rPr>
              <a:t>http://dane.inlist.cz/</a:t>
            </a:r>
            <a:endParaRPr lang="cs-CZ" dirty="0">
              <a:latin typeface="Times" panose="00000500000000020000" pitchFamily="2" charset="0"/>
            </a:endParaRPr>
          </a:p>
        </p:txBody>
      </p:sp>
      <p:sp>
        <p:nvSpPr>
          <p:cNvPr id="5" name="Title 3"/>
          <p:cNvSpPr txBox="1">
            <a:spLocks/>
          </p:cNvSpPr>
          <p:nvPr/>
        </p:nvSpPr>
        <p:spPr>
          <a:xfrm>
            <a:off x="1523998" y="4051546"/>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400" b="1" dirty="0">
                <a:latin typeface="Times" pitchFamily="2" charset="0"/>
              </a:rPr>
              <a:t>Martin Pánek</a:t>
            </a:r>
            <a:br>
              <a:rPr lang="cs-CZ" sz="2400" b="1" dirty="0">
                <a:latin typeface="Times" pitchFamily="2" charset="0"/>
              </a:rPr>
            </a:br>
            <a:r>
              <a:rPr lang="cs-CZ" sz="2400" b="1" dirty="0">
                <a:latin typeface="Times" pitchFamily="2" charset="0"/>
              </a:rPr>
              <a:t>ředitel</a:t>
            </a:r>
          </a:p>
          <a:p>
            <a:r>
              <a:rPr lang="cs-CZ" sz="2200" b="1" dirty="0">
                <a:latin typeface="Times" pitchFamily="2" charset="0"/>
              </a:rPr>
              <a:t>martin.panek@inlist.cz</a:t>
            </a:r>
          </a:p>
          <a:p>
            <a:r>
              <a:rPr lang="cs-CZ" sz="2200" b="1" dirty="0">
                <a:latin typeface="Times" pitchFamily="2" charset="0"/>
              </a:rPr>
              <a:t>+420 777 157 142</a:t>
            </a:r>
            <a:endParaRPr lang="en-US" sz="2200" b="1" dirty="0">
              <a:latin typeface="Times" pitchFamily="2" charset="0"/>
            </a:endParaRPr>
          </a:p>
        </p:txBody>
      </p:sp>
      <p:pic>
        <p:nvPicPr>
          <p:cNvPr id="8" name="Obrázek 7">
            <a:extLst>
              <a:ext uri="{FF2B5EF4-FFF2-40B4-BE49-F238E27FC236}">
                <a16:creationId xmlns:a16="http://schemas.microsoft.com/office/drawing/2014/main" id="{72BC3481-3092-D74D-99BC-C9ACE785DF03}"/>
              </a:ext>
            </a:extLst>
          </p:cNvPr>
          <p:cNvPicPr>
            <a:picLocks noChangeAspect="1"/>
          </p:cNvPicPr>
          <p:nvPr/>
        </p:nvPicPr>
        <p:blipFill>
          <a:blip r:embed="rId3"/>
          <a:srcRect/>
          <a:stretch/>
        </p:blipFill>
        <p:spPr>
          <a:xfrm>
            <a:off x="11353800" y="5987648"/>
            <a:ext cx="838200" cy="838200"/>
          </a:xfrm>
          <a:prstGeom prst="rect">
            <a:avLst/>
          </a:prstGeom>
        </p:spPr>
      </p:pic>
      <p:pic>
        <p:nvPicPr>
          <p:cNvPr id="6" name="Obrázek 5">
            <a:extLst>
              <a:ext uri="{FF2B5EF4-FFF2-40B4-BE49-F238E27FC236}">
                <a16:creationId xmlns:a16="http://schemas.microsoft.com/office/drawing/2014/main" id="{974CC28A-E486-814F-B923-6E19FCE46D6F}"/>
              </a:ext>
            </a:extLst>
          </p:cNvPr>
          <p:cNvPicPr>
            <a:picLocks noChangeAspect="1"/>
          </p:cNvPicPr>
          <p:nvPr/>
        </p:nvPicPr>
        <p:blipFill>
          <a:blip r:embed="rId4"/>
          <a:srcRect/>
          <a:stretch/>
        </p:blipFill>
        <p:spPr>
          <a:xfrm>
            <a:off x="4760264" y="3431127"/>
            <a:ext cx="2671468" cy="1240838"/>
          </a:xfrm>
          <a:prstGeom prst="rect">
            <a:avLst/>
          </a:prstGeom>
        </p:spPr>
      </p:pic>
    </p:spTree>
    <p:extLst>
      <p:ext uri="{BB962C8B-B14F-4D97-AF65-F5344CB8AC3E}">
        <p14:creationId xmlns:p14="http://schemas.microsoft.com/office/powerpoint/2010/main" val="16611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21BE71BB-CF15-A84D-9C32-E2062E8AC298}"/>
              </a:ext>
            </a:extLst>
          </p:cNvPr>
          <p:cNvSpPr/>
          <p:nvPr/>
        </p:nvSpPr>
        <p:spPr>
          <a:xfrm>
            <a:off x="1632856" y="1092867"/>
            <a:ext cx="8882743" cy="155165"/>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pPr algn="ctr"/>
            <a:r>
              <a:rPr lang="en-US" b="1" dirty="0">
                <a:latin typeface="PT Sans" panose="020B0503020203020204" pitchFamily="34" charset="0"/>
              </a:rPr>
              <a:t>CO JE DEN DA</a:t>
            </a:r>
            <a:r>
              <a:rPr lang="cs-CZ" b="1" dirty="0">
                <a:latin typeface="PT Sans" panose="020B0503020203020204" pitchFamily="34" charset="0"/>
              </a:rPr>
              <a:t>ŇOVÝCH POPLATNÍKŮ?</a:t>
            </a:r>
            <a:endParaRPr lang="en-US" b="1" dirty="0">
              <a:latin typeface="PT Sans" panose="020B0503020203020204" pitchFamily="34" charset="0"/>
            </a:endParaRPr>
          </a:p>
        </p:txBody>
      </p:sp>
      <p:sp>
        <p:nvSpPr>
          <p:cNvPr id="3" name="Content Placeholder 2"/>
          <p:cNvSpPr>
            <a:spLocks noGrp="1"/>
          </p:cNvSpPr>
          <p:nvPr>
            <p:ph idx="1"/>
          </p:nvPr>
        </p:nvSpPr>
        <p:spPr/>
        <p:txBody>
          <a:bodyPr/>
          <a:lstStyle/>
          <a:p>
            <a:pPr marL="0" indent="0">
              <a:spcAft>
                <a:spcPts val="600"/>
              </a:spcAft>
              <a:buNone/>
            </a:pPr>
            <a:r>
              <a:rPr lang="cs-CZ" dirty="0">
                <a:latin typeface="Times" pitchFamily="2" charset="0"/>
              </a:rPr>
              <a:t>Den daňových poplatníků (DDP) představuje pomyslnou hranici dělící kalendářní rok do dvou období:</a:t>
            </a:r>
          </a:p>
          <a:p>
            <a:pPr lvl="1">
              <a:spcAft>
                <a:spcPts val="600"/>
              </a:spcAft>
            </a:pPr>
            <a:r>
              <a:rPr lang="cs-CZ" b="1" dirty="0">
                <a:solidFill>
                  <a:schemeClr val="accent2">
                    <a:lumMod val="75000"/>
                  </a:schemeClr>
                </a:solidFill>
                <a:latin typeface="Times" pitchFamily="2" charset="0"/>
              </a:rPr>
              <a:t>období veřejných výdajů – </a:t>
            </a:r>
            <a:r>
              <a:rPr lang="cs-CZ" dirty="0">
                <a:latin typeface="Times" pitchFamily="2" charset="0"/>
              </a:rPr>
              <a:t>od počátku roku do okamžiku, kdy se vytvoří HDP nezbytný na pokrytí výdajů státu a veřejných institucí. Veřejné statky </a:t>
            </a:r>
            <a:br>
              <a:rPr lang="cs-CZ" dirty="0">
                <a:latin typeface="Times" pitchFamily="2" charset="0"/>
              </a:rPr>
            </a:br>
            <a:r>
              <a:rPr lang="cs-CZ" dirty="0">
                <a:latin typeface="Times" pitchFamily="2" charset="0"/>
              </a:rPr>
              <a:t>a provoz státu nejsou „zdarma“, platíme je všichni prostřednictvím daní </a:t>
            </a:r>
            <a:br>
              <a:rPr lang="cs-CZ" dirty="0">
                <a:latin typeface="Times" pitchFamily="2" charset="0"/>
              </a:rPr>
            </a:br>
            <a:r>
              <a:rPr lang="cs-CZ" dirty="0">
                <a:latin typeface="Times" pitchFamily="2" charset="0"/>
              </a:rPr>
              <a:t>a odvodů do veřejných rozpočtů.</a:t>
            </a:r>
          </a:p>
          <a:p>
            <a:pPr lvl="1">
              <a:spcAft>
                <a:spcPts val="600"/>
              </a:spcAft>
            </a:pPr>
            <a:r>
              <a:rPr lang="cs-CZ" b="1" dirty="0">
                <a:solidFill>
                  <a:schemeClr val="accent1">
                    <a:lumMod val="75000"/>
                  </a:schemeClr>
                </a:solidFill>
                <a:latin typeface="Times" pitchFamily="2" charset="0"/>
              </a:rPr>
              <a:t>období osobních výdajů – </a:t>
            </a:r>
            <a:r>
              <a:rPr lang="cs-CZ" dirty="0">
                <a:latin typeface="Times" pitchFamily="2" charset="0"/>
              </a:rPr>
              <a:t>začíná právě Dnem daňových poplatníků, v němž vyděláváme sami pro sebe a o vydělaných penězích rozhodujeme dle vlastního uvážení. </a:t>
            </a:r>
            <a:endParaRPr lang="en-US" dirty="0">
              <a:latin typeface="Times" pitchFamily="2" charset="0"/>
            </a:endParaRPr>
          </a:p>
          <a:p>
            <a:pPr>
              <a:spcAft>
                <a:spcPts val="600"/>
              </a:spcAft>
            </a:pPr>
            <a:endParaRPr lang="en-US" b="1" dirty="0">
              <a:latin typeface="Garamond" panose="02020404030301010803" pitchFamily="18" charset="0"/>
            </a:endParaRPr>
          </a:p>
        </p:txBody>
      </p:sp>
      <p:pic>
        <p:nvPicPr>
          <p:cNvPr id="5" name="Obrázek 4">
            <a:extLst>
              <a:ext uri="{FF2B5EF4-FFF2-40B4-BE49-F238E27FC236}">
                <a16:creationId xmlns:a16="http://schemas.microsoft.com/office/drawing/2014/main" id="{6983D219-9180-A247-9550-41138C732CDC}"/>
              </a:ext>
            </a:extLst>
          </p:cNvPr>
          <p:cNvPicPr>
            <a:picLocks noChangeAspect="1"/>
          </p:cNvPicPr>
          <p:nvPr/>
        </p:nvPicPr>
        <p:blipFill>
          <a:blip r:embed="rId3"/>
          <a:srcRect/>
          <a:stretch/>
        </p:blipFill>
        <p:spPr>
          <a:xfrm>
            <a:off x="11353800" y="5987647"/>
            <a:ext cx="838200" cy="838200"/>
          </a:xfrm>
          <a:prstGeom prst="rect">
            <a:avLst/>
          </a:prstGeom>
        </p:spPr>
      </p:pic>
    </p:spTree>
    <p:extLst>
      <p:ext uri="{BB962C8B-B14F-4D97-AF65-F5344CB8AC3E}">
        <p14:creationId xmlns:p14="http://schemas.microsoft.com/office/powerpoint/2010/main" val="160251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727667A3-0840-5949-B5A2-9529329E7663}"/>
              </a:ext>
            </a:extLst>
          </p:cNvPr>
          <p:cNvSpPr/>
          <p:nvPr/>
        </p:nvSpPr>
        <p:spPr>
          <a:xfrm>
            <a:off x="2563512" y="1087395"/>
            <a:ext cx="7064976" cy="176878"/>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pPr algn="ctr"/>
            <a:r>
              <a:rPr lang="en-US" b="1" dirty="0">
                <a:latin typeface="PT Sans" panose="020B0503020203020204" pitchFamily="34" charset="0"/>
              </a:rPr>
              <a:t>PROČ SI P</a:t>
            </a:r>
            <a:r>
              <a:rPr lang="cs-CZ" b="1" dirty="0">
                <a:latin typeface="PT Sans" panose="020B0503020203020204" pitchFamily="34" charset="0"/>
              </a:rPr>
              <a:t>ŘIPOMÍNÁME DDP?</a:t>
            </a:r>
            <a:endParaRPr lang="en-US" b="1" dirty="0">
              <a:latin typeface="PT Sans" panose="020B0503020203020204" pitchFamily="34" charset="0"/>
            </a:endParaRPr>
          </a:p>
        </p:txBody>
      </p:sp>
      <p:sp>
        <p:nvSpPr>
          <p:cNvPr id="3" name="Content Placeholder 2"/>
          <p:cNvSpPr>
            <a:spLocks noGrp="1"/>
          </p:cNvSpPr>
          <p:nvPr>
            <p:ph idx="1"/>
          </p:nvPr>
        </p:nvSpPr>
        <p:spPr>
          <a:xfrm>
            <a:off x="505097" y="1904002"/>
            <a:ext cx="11181806" cy="4351338"/>
          </a:xfrm>
        </p:spPr>
        <p:txBody>
          <a:bodyPr>
            <a:normAutofit/>
          </a:bodyPr>
          <a:lstStyle/>
          <a:p>
            <a:pPr marL="0" indent="0">
              <a:spcAft>
                <a:spcPts val="600"/>
              </a:spcAft>
              <a:buNone/>
            </a:pPr>
            <a:r>
              <a:rPr lang="cs-CZ" b="1" dirty="0">
                <a:latin typeface="Times" pitchFamily="2" charset="0"/>
              </a:rPr>
              <a:t>Tradice: </a:t>
            </a:r>
            <a:r>
              <a:rPr lang="cs-CZ" dirty="0">
                <a:latin typeface="Times" pitchFamily="2" charset="0"/>
              </a:rPr>
              <a:t>Konsistentní metodika od roku </a:t>
            </a:r>
            <a:r>
              <a:rPr lang="cs-CZ" b="1" dirty="0">
                <a:latin typeface="Times" pitchFamily="2" charset="0"/>
              </a:rPr>
              <a:t>2000.</a:t>
            </a:r>
          </a:p>
          <a:p>
            <a:pPr marL="0" indent="0">
              <a:spcAft>
                <a:spcPts val="600"/>
              </a:spcAft>
              <a:buNone/>
            </a:pPr>
            <a:r>
              <a:rPr lang="cs-CZ" b="1" dirty="0">
                <a:latin typeface="Times" pitchFamily="2" charset="0"/>
              </a:rPr>
              <a:t>Jednoduchost:</a:t>
            </a:r>
            <a:r>
              <a:rPr lang="cs-CZ" dirty="0">
                <a:latin typeface="Times" pitchFamily="2" charset="0"/>
              </a:rPr>
              <a:t> Zjišťování informací o neznámých záležitostech vyžaduje vysoké náklady, proto se racionálně jednající jedinec rozhodne informace nezjišťovat. Problémem je, že lidé činí rozhodnutí ovlivňující ostatní i bez adekvátních informací. DDP představuje </a:t>
            </a:r>
            <a:r>
              <a:rPr lang="cs-CZ" b="1" dirty="0">
                <a:latin typeface="Times" pitchFamily="2" charset="0"/>
              </a:rPr>
              <a:t>syntetickou informaci o daňové zátěži</a:t>
            </a:r>
            <a:r>
              <a:rPr lang="cs-CZ" dirty="0">
                <a:latin typeface="Times" pitchFamily="2" charset="0"/>
              </a:rPr>
              <a:t>!</a:t>
            </a:r>
          </a:p>
          <a:p>
            <a:pPr marL="0" indent="0">
              <a:spcAft>
                <a:spcPts val="600"/>
              </a:spcAft>
              <a:buNone/>
            </a:pPr>
            <a:r>
              <a:rPr lang="cs-CZ" dirty="0">
                <a:latin typeface="Times" pitchFamily="2" charset="0"/>
              </a:rPr>
              <a:t>Cílem DDP je upozornit nejen daňové poplatníky, že ve společnosti neexistuje </a:t>
            </a:r>
            <a:r>
              <a:rPr lang="cs-CZ" i="1" dirty="0">
                <a:latin typeface="Times" pitchFamily="2" charset="0"/>
              </a:rPr>
              <a:t>„oběd zdarma“</a:t>
            </a:r>
            <a:r>
              <a:rPr lang="cs-CZ" dirty="0">
                <a:latin typeface="Times" pitchFamily="2" charset="0"/>
              </a:rPr>
              <a:t>, přestože se to mnohým může zdát.</a:t>
            </a:r>
          </a:p>
        </p:txBody>
      </p:sp>
      <p:pic>
        <p:nvPicPr>
          <p:cNvPr id="5" name="Obrázek 4">
            <a:extLst>
              <a:ext uri="{FF2B5EF4-FFF2-40B4-BE49-F238E27FC236}">
                <a16:creationId xmlns:a16="http://schemas.microsoft.com/office/drawing/2014/main" id="{A41B32A8-3280-3C40-8E4C-5AF828717DDE}"/>
              </a:ext>
            </a:extLst>
          </p:cNvPr>
          <p:cNvPicPr>
            <a:picLocks noChangeAspect="1"/>
          </p:cNvPicPr>
          <p:nvPr/>
        </p:nvPicPr>
        <p:blipFill>
          <a:blip r:embed="rId2"/>
          <a:srcRect/>
          <a:stretch/>
        </p:blipFill>
        <p:spPr>
          <a:xfrm>
            <a:off x="11353800" y="5987647"/>
            <a:ext cx="838200" cy="838200"/>
          </a:xfrm>
          <a:prstGeom prst="rect">
            <a:avLst/>
          </a:prstGeom>
        </p:spPr>
      </p:pic>
    </p:spTree>
    <p:extLst>
      <p:ext uri="{BB962C8B-B14F-4D97-AF65-F5344CB8AC3E}">
        <p14:creationId xmlns:p14="http://schemas.microsoft.com/office/powerpoint/2010/main" val="191786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délník 20">
            <a:extLst>
              <a:ext uri="{FF2B5EF4-FFF2-40B4-BE49-F238E27FC236}">
                <a16:creationId xmlns:a16="http://schemas.microsoft.com/office/drawing/2014/main" id="{2EEC1344-79E4-A04B-ABC0-E3BD8E372DCD}"/>
              </a:ext>
            </a:extLst>
          </p:cNvPr>
          <p:cNvSpPr/>
          <p:nvPr/>
        </p:nvSpPr>
        <p:spPr>
          <a:xfrm>
            <a:off x="3644302" y="2133076"/>
            <a:ext cx="1808801" cy="123839"/>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a:extLst>
              <a:ext uri="{FF2B5EF4-FFF2-40B4-BE49-F238E27FC236}">
                <a16:creationId xmlns:a16="http://schemas.microsoft.com/office/drawing/2014/main" id="{459F2B79-70F4-9941-874E-10769EEB3289}"/>
              </a:ext>
            </a:extLst>
          </p:cNvPr>
          <p:cNvSpPr/>
          <p:nvPr/>
        </p:nvSpPr>
        <p:spPr>
          <a:xfrm>
            <a:off x="1050324" y="1092867"/>
            <a:ext cx="9687697" cy="167522"/>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a:extLst>
              <a:ext uri="{FF2B5EF4-FFF2-40B4-BE49-F238E27FC236}">
                <a16:creationId xmlns:a16="http://schemas.microsoft.com/office/drawing/2014/main" id="{6F5B4705-2B1F-2F41-AC0C-70E2AA661A0C}"/>
              </a:ext>
            </a:extLst>
          </p:cNvPr>
          <p:cNvSpPr/>
          <p:nvPr/>
        </p:nvSpPr>
        <p:spPr>
          <a:xfrm>
            <a:off x="512942" y="2133076"/>
            <a:ext cx="1880634" cy="112747"/>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a:extLst>
              <a:ext uri="{FF2B5EF4-FFF2-40B4-BE49-F238E27FC236}">
                <a16:creationId xmlns:a16="http://schemas.microsoft.com/office/drawing/2014/main" id="{500B8598-C131-B847-97F3-95DFBAF732F1}"/>
              </a:ext>
            </a:extLst>
          </p:cNvPr>
          <p:cNvPicPr>
            <a:picLocks noChangeAspect="1"/>
          </p:cNvPicPr>
          <p:nvPr/>
        </p:nvPicPr>
        <p:blipFill>
          <a:blip r:embed="rId3"/>
          <a:srcRect/>
          <a:stretch/>
        </p:blipFill>
        <p:spPr>
          <a:xfrm>
            <a:off x="11353800" y="5987647"/>
            <a:ext cx="838200" cy="838200"/>
          </a:xfrm>
          <a:prstGeom prst="rect">
            <a:avLst/>
          </a:prstGeom>
        </p:spPr>
      </p:pic>
      <p:sp>
        <p:nvSpPr>
          <p:cNvPr id="2" name="Title 1"/>
          <p:cNvSpPr>
            <a:spLocks noGrp="1"/>
          </p:cNvSpPr>
          <p:nvPr>
            <p:ph type="title"/>
          </p:nvPr>
        </p:nvSpPr>
        <p:spPr>
          <a:xfrm>
            <a:off x="404949" y="365125"/>
            <a:ext cx="10948851" cy="1325563"/>
          </a:xfrm>
        </p:spPr>
        <p:txBody>
          <a:bodyPr/>
          <a:lstStyle/>
          <a:p>
            <a:pPr algn="ctr"/>
            <a:r>
              <a:rPr lang="cs-CZ" b="1" dirty="0">
                <a:latin typeface="PT Sans" panose="020B0503020203020204" pitchFamily="34" charset="0"/>
              </a:rPr>
              <a:t>PŘEROZDĚLOVÁNÍ </a:t>
            </a:r>
            <a:r>
              <a:rPr lang="en-US" b="1" dirty="0">
                <a:latin typeface="PT Sans" panose="020B0503020203020204" pitchFamily="34" charset="0"/>
              </a:rPr>
              <a:t>V ČESKÉ </a:t>
            </a:r>
            <a:r>
              <a:rPr lang="cs-CZ" b="1" dirty="0">
                <a:latin typeface="PT Sans" panose="020B0503020203020204" pitchFamily="34" charset="0"/>
              </a:rPr>
              <a:t>EKONOMIC</a:t>
            </a:r>
            <a:r>
              <a:rPr lang="en-US" b="1" dirty="0">
                <a:latin typeface="PT Sans" panose="020B0503020203020204" pitchFamily="34" charset="0"/>
              </a:rPr>
              <a:t>E</a:t>
            </a:r>
          </a:p>
        </p:txBody>
      </p:sp>
      <p:grpSp>
        <p:nvGrpSpPr>
          <p:cNvPr id="4" name="Skupina 3">
            <a:extLst>
              <a:ext uri="{FF2B5EF4-FFF2-40B4-BE49-F238E27FC236}">
                <a16:creationId xmlns:a16="http://schemas.microsoft.com/office/drawing/2014/main" id="{8AA7794B-845B-4749-8F19-83BCE583F411}"/>
              </a:ext>
            </a:extLst>
          </p:cNvPr>
          <p:cNvGrpSpPr/>
          <p:nvPr/>
        </p:nvGrpSpPr>
        <p:grpSpPr>
          <a:xfrm>
            <a:off x="1811798" y="3444439"/>
            <a:ext cx="7874449" cy="833169"/>
            <a:chOff x="1770455" y="3816577"/>
            <a:chExt cx="7874449" cy="833169"/>
          </a:xfrm>
        </p:grpSpPr>
        <p:sp>
          <p:nvSpPr>
            <p:cNvPr id="7" name="Zaoblený obdélník 6">
              <a:extLst>
                <a:ext uri="{FF2B5EF4-FFF2-40B4-BE49-F238E27FC236}">
                  <a16:creationId xmlns:a16="http://schemas.microsoft.com/office/drawing/2014/main" id="{5484D80F-8C3B-A842-9C02-3F73061DCED8}"/>
                </a:ext>
              </a:extLst>
            </p:cNvPr>
            <p:cNvSpPr/>
            <p:nvPr/>
          </p:nvSpPr>
          <p:spPr>
            <a:xfrm>
              <a:off x="4893836" y="3816577"/>
              <a:ext cx="1983377" cy="817380"/>
            </a:xfrm>
            <a:prstGeom prst="roundRect">
              <a:avLst/>
            </a:prstGeom>
            <a:solidFill>
              <a:srgbClr val="F9D83D"/>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cs-CZ" b="1" dirty="0">
                  <a:solidFill>
                    <a:schemeClr val="tx1"/>
                  </a:solidFill>
                </a:rPr>
                <a:t>Veřejné výdaje</a:t>
              </a:r>
            </a:p>
          </p:txBody>
        </p:sp>
        <p:sp>
          <p:nvSpPr>
            <p:cNvPr id="8" name="Zaoblený obdélník 7">
              <a:extLst>
                <a:ext uri="{FF2B5EF4-FFF2-40B4-BE49-F238E27FC236}">
                  <a16:creationId xmlns:a16="http://schemas.microsoft.com/office/drawing/2014/main" id="{337B33D4-0760-4F46-AF71-754EB6AF1289}"/>
                </a:ext>
              </a:extLst>
            </p:cNvPr>
            <p:cNvSpPr/>
            <p:nvPr/>
          </p:nvSpPr>
          <p:spPr>
            <a:xfrm>
              <a:off x="7661527" y="3816577"/>
              <a:ext cx="1983377" cy="817380"/>
            </a:xfrm>
            <a:prstGeom prst="roundRect">
              <a:avLst/>
            </a:prstGeom>
            <a:solidFill>
              <a:srgbClr val="F9D83D"/>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cs-CZ" b="1" dirty="0">
                  <a:solidFill>
                    <a:schemeClr val="tx1"/>
                  </a:solidFill>
                </a:rPr>
                <a:t>Hrubý domácí produkt</a:t>
              </a:r>
            </a:p>
          </p:txBody>
        </p:sp>
        <p:sp>
          <p:nvSpPr>
            <p:cNvPr id="16" name="Ovál 15">
              <a:extLst>
                <a:ext uri="{FF2B5EF4-FFF2-40B4-BE49-F238E27FC236}">
                  <a16:creationId xmlns:a16="http://schemas.microsoft.com/office/drawing/2014/main" id="{35857AEF-6DC0-6B49-89A5-DEF36CA4F1B9}"/>
                </a:ext>
              </a:extLst>
            </p:cNvPr>
            <p:cNvSpPr/>
            <p:nvPr/>
          </p:nvSpPr>
          <p:spPr>
            <a:xfrm>
              <a:off x="7151804" y="3976375"/>
              <a:ext cx="235132" cy="225494"/>
            </a:xfrm>
            <a:prstGeom prst="ellipse">
              <a:avLst/>
            </a:prstGeom>
            <a:solidFill>
              <a:srgbClr val="F9D83D"/>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cs-CZ"/>
            </a:p>
          </p:txBody>
        </p:sp>
        <p:sp>
          <p:nvSpPr>
            <p:cNvPr id="17" name="Ovál 16">
              <a:extLst>
                <a:ext uri="{FF2B5EF4-FFF2-40B4-BE49-F238E27FC236}">
                  <a16:creationId xmlns:a16="http://schemas.microsoft.com/office/drawing/2014/main" id="{1ECF8A29-87AA-6E49-9B41-50D183DBC645}"/>
                </a:ext>
              </a:extLst>
            </p:cNvPr>
            <p:cNvSpPr/>
            <p:nvPr/>
          </p:nvSpPr>
          <p:spPr>
            <a:xfrm>
              <a:off x="7151804" y="4274410"/>
              <a:ext cx="235132" cy="225494"/>
            </a:xfrm>
            <a:prstGeom prst="ellipse">
              <a:avLst/>
            </a:prstGeom>
            <a:solidFill>
              <a:srgbClr val="F9D83D"/>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cs-CZ"/>
            </a:p>
          </p:txBody>
        </p:sp>
        <p:sp>
          <p:nvSpPr>
            <p:cNvPr id="18" name="Zaoblený obdélník 17">
              <a:extLst>
                <a:ext uri="{FF2B5EF4-FFF2-40B4-BE49-F238E27FC236}">
                  <a16:creationId xmlns:a16="http://schemas.microsoft.com/office/drawing/2014/main" id="{4B8CBA6B-5164-8C4D-8FB6-A94FC5FB31FA}"/>
                </a:ext>
              </a:extLst>
            </p:cNvPr>
            <p:cNvSpPr/>
            <p:nvPr/>
          </p:nvSpPr>
          <p:spPr>
            <a:xfrm>
              <a:off x="1770455" y="3832366"/>
              <a:ext cx="1983377" cy="817380"/>
            </a:xfrm>
            <a:prstGeom prst="roundRect">
              <a:avLst/>
            </a:prstGeom>
            <a:solidFill>
              <a:srgbClr val="F9D83D"/>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cs-CZ" b="1" dirty="0">
                  <a:solidFill>
                    <a:schemeClr val="tx1"/>
                  </a:solidFill>
                </a:rPr>
                <a:t>Den daňových poplatníků</a:t>
              </a:r>
            </a:p>
          </p:txBody>
        </p:sp>
        <p:sp>
          <p:nvSpPr>
            <p:cNvPr id="19" name="Obdélník 18">
              <a:extLst>
                <a:ext uri="{FF2B5EF4-FFF2-40B4-BE49-F238E27FC236}">
                  <a16:creationId xmlns:a16="http://schemas.microsoft.com/office/drawing/2014/main" id="{518D4110-8FC9-7349-9D54-B140583B2C5C}"/>
                </a:ext>
              </a:extLst>
            </p:cNvPr>
            <p:cNvSpPr/>
            <p:nvPr/>
          </p:nvSpPr>
          <p:spPr>
            <a:xfrm>
              <a:off x="4053466" y="4118292"/>
              <a:ext cx="587820" cy="112747"/>
            </a:xfrm>
            <a:prstGeom prst="rect">
              <a:avLst/>
            </a:prstGeom>
            <a:solidFill>
              <a:srgbClr val="F9D83D"/>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1DD524F5-64BE-4F4F-BD9E-208873D7D8E6}"/>
                </a:ext>
              </a:extLst>
            </p:cNvPr>
            <p:cNvSpPr/>
            <p:nvPr/>
          </p:nvSpPr>
          <p:spPr>
            <a:xfrm>
              <a:off x="4053466" y="4320446"/>
              <a:ext cx="587820" cy="112747"/>
            </a:xfrm>
            <a:prstGeom prst="rect">
              <a:avLst/>
            </a:prstGeom>
            <a:solidFill>
              <a:srgbClr val="F9D83D"/>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cs-CZ"/>
            </a:p>
          </p:txBody>
        </p:sp>
      </p:grpSp>
      <p:sp>
        <p:nvSpPr>
          <p:cNvPr id="6" name="Obdélník 5">
            <a:extLst>
              <a:ext uri="{FF2B5EF4-FFF2-40B4-BE49-F238E27FC236}">
                <a16:creationId xmlns:a16="http://schemas.microsoft.com/office/drawing/2014/main" id="{4310E0AB-068D-2A40-8AA2-691C57FBB8FD}"/>
              </a:ext>
            </a:extLst>
          </p:cNvPr>
          <p:cNvSpPr/>
          <p:nvPr/>
        </p:nvSpPr>
        <p:spPr>
          <a:xfrm>
            <a:off x="10565355" y="1784217"/>
            <a:ext cx="1079500" cy="114300"/>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Content Placeholder 2"/>
          <p:cNvSpPr>
            <a:spLocks noGrp="1"/>
          </p:cNvSpPr>
          <p:nvPr>
            <p:ph idx="1"/>
          </p:nvPr>
        </p:nvSpPr>
        <p:spPr>
          <a:xfrm>
            <a:off x="404949" y="1547214"/>
            <a:ext cx="11534501" cy="4802187"/>
          </a:xfrm>
        </p:spPr>
        <p:txBody>
          <a:bodyPr>
            <a:normAutofit fontScale="92500"/>
          </a:bodyPr>
          <a:lstStyle/>
          <a:p>
            <a:pPr marL="0" indent="0">
              <a:spcAft>
                <a:spcPts val="600"/>
              </a:spcAft>
              <a:buNone/>
            </a:pPr>
            <a:r>
              <a:rPr lang="cs-CZ" dirty="0">
                <a:latin typeface="Times" pitchFamily="2" charset="0"/>
              </a:rPr>
              <a:t>Prací a podnikáním pro potřebu veřejných výdajů letos strávíme </a:t>
            </a:r>
            <a:r>
              <a:rPr lang="cs-CZ" b="1" dirty="0">
                <a:latin typeface="Times" pitchFamily="2" charset="0"/>
              </a:rPr>
              <a:t>155 dní</a:t>
            </a:r>
            <a:r>
              <a:rPr lang="cs-CZ" dirty="0">
                <a:latin typeface="Times" pitchFamily="2" charset="0"/>
              </a:rPr>
              <a:t>, tj. </a:t>
            </a:r>
            <a:r>
              <a:rPr lang="cs-CZ" b="1" dirty="0">
                <a:latin typeface="Times" pitchFamily="2" charset="0"/>
              </a:rPr>
              <a:t>o 1 den méně </a:t>
            </a:r>
            <a:r>
              <a:rPr lang="cs-CZ" dirty="0">
                <a:latin typeface="Times" pitchFamily="2" charset="0"/>
              </a:rPr>
              <a:t>než loni, ale stále </a:t>
            </a:r>
            <a:r>
              <a:rPr lang="cs-CZ" b="1" dirty="0">
                <a:latin typeface="Times" pitchFamily="2" charset="0"/>
              </a:rPr>
              <a:t>o týden více </a:t>
            </a:r>
            <a:r>
              <a:rPr lang="cs-CZ" dirty="0">
                <a:latin typeface="Times" pitchFamily="2" charset="0"/>
              </a:rPr>
              <a:t>než před pandemií.</a:t>
            </a:r>
          </a:p>
          <a:p>
            <a:pPr marL="0" indent="0">
              <a:spcAft>
                <a:spcPts val="600"/>
              </a:spcAft>
              <a:buNone/>
            </a:pPr>
            <a:r>
              <a:rPr lang="cs-CZ" dirty="0">
                <a:latin typeface="Times" pitchFamily="2" charset="0"/>
              </a:rPr>
              <a:t>Stanovení Dne daňových poplatníků je dáno konečným poměrem zlomku veřejných výdajů (v čitateli zlomku) a hrubého domácího produktu (ve jmenovateli zlomku).</a:t>
            </a:r>
          </a:p>
          <a:p>
            <a:pPr>
              <a:spcAft>
                <a:spcPts val="600"/>
              </a:spcAft>
            </a:pPr>
            <a:endParaRPr lang="cs-CZ" dirty="0">
              <a:latin typeface="Times" pitchFamily="2" charset="0"/>
            </a:endParaRPr>
          </a:p>
          <a:p>
            <a:pPr>
              <a:spcAft>
                <a:spcPts val="600"/>
              </a:spcAft>
            </a:pPr>
            <a:endParaRPr lang="cs-CZ" dirty="0">
              <a:latin typeface="Times" pitchFamily="2" charset="0"/>
            </a:endParaRPr>
          </a:p>
          <a:p>
            <a:pPr lvl="1">
              <a:spcAft>
                <a:spcPts val="600"/>
              </a:spcAft>
            </a:pPr>
            <a:r>
              <a:rPr lang="cs-CZ" dirty="0">
                <a:latin typeface="Times" pitchFamily="2" charset="0"/>
              </a:rPr>
              <a:t>Posuny DDP k počátku kalendářního roku jsou vyvolány změnami v čitateli (snižování veřejných výdajů) nebo ve jmenovateli (růst HDP). </a:t>
            </a:r>
          </a:p>
          <a:p>
            <a:pPr lvl="1">
              <a:spcAft>
                <a:spcPts val="600"/>
              </a:spcAft>
            </a:pPr>
            <a:r>
              <a:rPr lang="cs-CZ" dirty="0">
                <a:latin typeface="Times" pitchFamily="2" charset="0"/>
              </a:rPr>
              <a:t>Odpovědná vláda by neměla spoléhat na zlepšení prostřednictvím zvětšení jmenovatele (HDP), neboť vlády mají omezené možnosti jak jej oproti čitateli (výše veřejných výdajů) usměrňovat.</a:t>
            </a:r>
          </a:p>
        </p:txBody>
      </p:sp>
    </p:spTree>
    <p:extLst>
      <p:ext uri="{BB962C8B-B14F-4D97-AF65-F5344CB8AC3E}">
        <p14:creationId xmlns:p14="http://schemas.microsoft.com/office/powerpoint/2010/main" val="133783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6DA17C0B-7F82-E042-82FA-063417987E04}"/>
              </a:ext>
            </a:extLst>
          </p:cNvPr>
          <p:cNvPicPr>
            <a:picLocks noChangeAspect="1"/>
          </p:cNvPicPr>
          <p:nvPr/>
        </p:nvPicPr>
        <p:blipFill>
          <a:blip r:embed="rId3"/>
          <a:srcRect/>
          <a:stretch/>
        </p:blipFill>
        <p:spPr>
          <a:xfrm>
            <a:off x="11353800" y="5987647"/>
            <a:ext cx="838200" cy="838200"/>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rcRect l="1096"/>
          <a:stretch>
            <a:fillRect/>
          </a:stretch>
        </p:blipFill>
        <p:spPr>
          <a:xfrm>
            <a:off x="1362269" y="0"/>
            <a:ext cx="9151967" cy="6858000"/>
          </a:xfrm>
          <a:prstGeom prst="rect">
            <a:avLst/>
          </a:prstGeom>
        </p:spPr>
      </p:pic>
    </p:spTree>
    <p:extLst>
      <p:ext uri="{BB962C8B-B14F-4D97-AF65-F5344CB8AC3E}">
        <p14:creationId xmlns:p14="http://schemas.microsoft.com/office/powerpoint/2010/main" val="155678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2401476430"/>
              </p:ext>
            </p:extLst>
          </p:nvPr>
        </p:nvGraphicFramePr>
        <p:xfrm>
          <a:off x="283384" y="302930"/>
          <a:ext cx="5717407" cy="5838915"/>
        </p:xfrm>
        <a:graphic>
          <a:graphicData uri="http://schemas.openxmlformats.org/drawingml/2006/table">
            <a:tbl>
              <a:tblPr firstRow="1" firstCol="1" bandRow="1">
                <a:tableStyleId>{D27102A9-8310-4765-A935-A1911B00CA55}</a:tableStyleId>
              </a:tblPr>
              <a:tblGrid>
                <a:gridCol w="593694">
                  <a:extLst>
                    <a:ext uri="{9D8B030D-6E8A-4147-A177-3AD203B41FA5}">
                      <a16:colId xmlns:a16="http://schemas.microsoft.com/office/drawing/2014/main" val="1151148493"/>
                    </a:ext>
                  </a:extLst>
                </a:gridCol>
                <a:gridCol w="2687216">
                  <a:extLst>
                    <a:ext uri="{9D8B030D-6E8A-4147-A177-3AD203B41FA5}">
                      <a16:colId xmlns:a16="http://schemas.microsoft.com/office/drawing/2014/main" val="515894032"/>
                    </a:ext>
                  </a:extLst>
                </a:gridCol>
                <a:gridCol w="2436497">
                  <a:extLst>
                    <a:ext uri="{9D8B030D-6E8A-4147-A177-3AD203B41FA5}">
                      <a16:colId xmlns:a16="http://schemas.microsoft.com/office/drawing/2014/main" val="294859742"/>
                    </a:ext>
                  </a:extLst>
                </a:gridCol>
              </a:tblGrid>
              <a:tr h="275475">
                <a:tc>
                  <a:txBody>
                    <a:bodyPr/>
                    <a:lstStyle/>
                    <a:p>
                      <a:pPr>
                        <a:lnSpc>
                          <a:spcPct val="115000"/>
                        </a:lnSpc>
                        <a:spcAft>
                          <a:spcPts val="0"/>
                        </a:spcAft>
                      </a:pPr>
                      <a:r>
                        <a:rPr lang="cs-CZ" sz="1700" dirty="0">
                          <a:effectLst/>
                          <a:latin typeface="Times" panose="00000500000000020000" pitchFamily="2" charset="0"/>
                        </a:rPr>
                        <a:t>Rok</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nSpc>
                          <a:spcPct val="115000"/>
                        </a:lnSpc>
                        <a:spcAft>
                          <a:spcPts val="0"/>
                        </a:spcAft>
                      </a:pPr>
                      <a:r>
                        <a:rPr lang="cs-CZ" sz="1700" dirty="0">
                          <a:effectLst/>
                          <a:latin typeface="Times" panose="00000500000000020000" pitchFamily="2" charset="0"/>
                        </a:rPr>
                        <a:t>Den daňových poplatníků</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nSpc>
                          <a:spcPct val="115000"/>
                        </a:lnSpc>
                        <a:spcAft>
                          <a:spcPts val="0"/>
                        </a:spcAft>
                      </a:pPr>
                      <a:r>
                        <a:rPr lang="cs-CZ" sz="1700" dirty="0">
                          <a:effectLst/>
                          <a:latin typeface="Times" panose="00000500000000020000" pitchFamily="2" charset="0"/>
                        </a:rPr>
                        <a:t>Počet dní práce na stát</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4165588994"/>
                  </a:ext>
                </a:extLst>
              </a:tr>
              <a:tr h="278172">
                <a:tc>
                  <a:txBody>
                    <a:bodyPr/>
                    <a:lstStyle/>
                    <a:p>
                      <a:pPr algn="r">
                        <a:lnSpc>
                          <a:spcPct val="115000"/>
                        </a:lnSpc>
                        <a:spcAft>
                          <a:spcPts val="0"/>
                        </a:spcAft>
                      </a:pPr>
                      <a:r>
                        <a:rPr lang="cs-CZ" sz="1700" dirty="0">
                          <a:effectLst/>
                          <a:latin typeface="Times" panose="00000500000000020000" pitchFamily="2" charset="0"/>
                        </a:rPr>
                        <a:t>2000</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6. 6.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157</a:t>
                      </a:r>
                      <a:endParaRPr lang="cs-CZ" sz="170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1350378106"/>
                  </a:ext>
                </a:extLst>
              </a:tr>
              <a:tr h="278172">
                <a:tc>
                  <a:txBody>
                    <a:bodyPr/>
                    <a:lstStyle/>
                    <a:p>
                      <a:pPr algn="r">
                        <a:lnSpc>
                          <a:spcPct val="115000"/>
                        </a:lnSpc>
                        <a:spcAft>
                          <a:spcPts val="0"/>
                        </a:spcAft>
                      </a:pPr>
                      <a:r>
                        <a:rPr lang="cs-CZ" sz="1700">
                          <a:effectLst/>
                          <a:latin typeface="Times" panose="00000500000000020000" pitchFamily="2" charset="0"/>
                        </a:rPr>
                        <a:t>2001</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7. 6.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157</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3931633197"/>
                  </a:ext>
                </a:extLst>
              </a:tr>
              <a:tr h="278172">
                <a:tc>
                  <a:txBody>
                    <a:bodyPr/>
                    <a:lstStyle/>
                    <a:p>
                      <a:pPr algn="r">
                        <a:lnSpc>
                          <a:spcPct val="115000"/>
                        </a:lnSpc>
                        <a:spcAft>
                          <a:spcPts val="0"/>
                        </a:spcAft>
                      </a:pPr>
                      <a:r>
                        <a:rPr lang="cs-CZ" sz="1700">
                          <a:effectLst/>
                          <a:latin typeface="Times" panose="00000500000000020000" pitchFamily="2" charset="0"/>
                        </a:rPr>
                        <a:t>2002</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11. 6.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161</a:t>
                      </a:r>
                      <a:endParaRPr lang="cs-CZ" sz="170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1854259872"/>
                  </a:ext>
                </a:extLst>
              </a:tr>
              <a:tr h="278172">
                <a:tc>
                  <a:txBody>
                    <a:bodyPr/>
                    <a:lstStyle/>
                    <a:p>
                      <a:pPr algn="r">
                        <a:lnSpc>
                          <a:spcPct val="115000"/>
                        </a:lnSpc>
                        <a:spcAft>
                          <a:spcPts val="0"/>
                        </a:spcAft>
                      </a:pPr>
                      <a:r>
                        <a:rPr lang="cs-CZ" sz="1700">
                          <a:effectLst/>
                          <a:latin typeface="Times" panose="00000500000000020000" pitchFamily="2" charset="0"/>
                        </a:rPr>
                        <a:t>2003</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12. 6.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162</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2825477176"/>
                  </a:ext>
                </a:extLst>
              </a:tr>
              <a:tr h="278172">
                <a:tc>
                  <a:txBody>
                    <a:bodyPr/>
                    <a:lstStyle/>
                    <a:p>
                      <a:pPr algn="r">
                        <a:lnSpc>
                          <a:spcPct val="115000"/>
                        </a:lnSpc>
                        <a:spcAft>
                          <a:spcPts val="0"/>
                        </a:spcAft>
                      </a:pPr>
                      <a:r>
                        <a:rPr lang="cs-CZ" sz="1700">
                          <a:effectLst/>
                          <a:latin typeface="Times" panose="00000500000000020000" pitchFamily="2" charset="0"/>
                        </a:rPr>
                        <a:t>2004</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15. 6.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166</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619793667"/>
                  </a:ext>
                </a:extLst>
              </a:tr>
              <a:tr h="278172">
                <a:tc>
                  <a:txBody>
                    <a:bodyPr/>
                    <a:lstStyle/>
                    <a:p>
                      <a:pPr algn="r">
                        <a:lnSpc>
                          <a:spcPct val="115000"/>
                        </a:lnSpc>
                        <a:spcAft>
                          <a:spcPts val="0"/>
                        </a:spcAft>
                      </a:pPr>
                      <a:r>
                        <a:rPr lang="cs-CZ" sz="1700">
                          <a:effectLst/>
                          <a:latin typeface="Times" panose="00000500000000020000" pitchFamily="2" charset="0"/>
                        </a:rPr>
                        <a:t>2005</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14. 6.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164</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3795137987"/>
                  </a:ext>
                </a:extLst>
              </a:tr>
              <a:tr h="278172">
                <a:tc>
                  <a:txBody>
                    <a:bodyPr/>
                    <a:lstStyle/>
                    <a:p>
                      <a:pPr algn="r">
                        <a:lnSpc>
                          <a:spcPct val="115000"/>
                        </a:lnSpc>
                        <a:spcAft>
                          <a:spcPts val="0"/>
                        </a:spcAft>
                      </a:pPr>
                      <a:r>
                        <a:rPr lang="cs-CZ" sz="1700">
                          <a:effectLst/>
                          <a:latin typeface="Times" panose="00000500000000020000" pitchFamily="2" charset="0"/>
                        </a:rPr>
                        <a:t>2006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14. 6.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164</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846348183"/>
                  </a:ext>
                </a:extLst>
              </a:tr>
              <a:tr h="278172">
                <a:tc>
                  <a:txBody>
                    <a:bodyPr/>
                    <a:lstStyle/>
                    <a:p>
                      <a:pPr algn="r">
                        <a:lnSpc>
                          <a:spcPct val="115000"/>
                        </a:lnSpc>
                        <a:spcAft>
                          <a:spcPts val="0"/>
                        </a:spcAft>
                      </a:pPr>
                      <a:r>
                        <a:rPr lang="cs-CZ" sz="1700">
                          <a:effectLst/>
                          <a:latin typeface="Times" panose="00000500000000020000" pitchFamily="2" charset="0"/>
                        </a:rPr>
                        <a:t>2007</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11. 6.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161</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1549203301"/>
                  </a:ext>
                </a:extLst>
              </a:tr>
              <a:tr h="278172">
                <a:tc>
                  <a:txBody>
                    <a:bodyPr/>
                    <a:lstStyle/>
                    <a:p>
                      <a:pPr algn="r">
                        <a:lnSpc>
                          <a:spcPct val="115000"/>
                        </a:lnSpc>
                        <a:spcAft>
                          <a:spcPts val="0"/>
                        </a:spcAft>
                      </a:pPr>
                      <a:r>
                        <a:rPr lang="cs-CZ" sz="1700">
                          <a:effectLst/>
                          <a:latin typeface="Times" panose="00000500000000020000" pitchFamily="2" charset="0"/>
                        </a:rPr>
                        <a:t>2008</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7. 6.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158</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2731651339"/>
                  </a:ext>
                </a:extLst>
              </a:tr>
              <a:tr h="278172">
                <a:tc>
                  <a:txBody>
                    <a:bodyPr/>
                    <a:lstStyle/>
                    <a:p>
                      <a:pPr algn="r">
                        <a:lnSpc>
                          <a:spcPct val="115000"/>
                        </a:lnSpc>
                        <a:spcAft>
                          <a:spcPts val="0"/>
                        </a:spcAft>
                      </a:pPr>
                      <a:r>
                        <a:rPr lang="cs-CZ" sz="1700">
                          <a:effectLst/>
                          <a:latin typeface="Times" panose="00000500000000020000" pitchFamily="2" charset="0"/>
                        </a:rPr>
                        <a:t>2009</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13. 6.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163</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3250848395"/>
                  </a:ext>
                </a:extLst>
              </a:tr>
              <a:tr h="278172">
                <a:tc>
                  <a:txBody>
                    <a:bodyPr/>
                    <a:lstStyle/>
                    <a:p>
                      <a:pPr algn="r">
                        <a:lnSpc>
                          <a:spcPct val="115000"/>
                        </a:lnSpc>
                        <a:spcAft>
                          <a:spcPts val="0"/>
                        </a:spcAft>
                      </a:pPr>
                      <a:r>
                        <a:rPr lang="cs-CZ" sz="1700">
                          <a:effectLst/>
                          <a:latin typeface="Times" panose="00000500000000020000" pitchFamily="2" charset="0"/>
                        </a:rPr>
                        <a:t>2010</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18. 6.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168</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3099906648"/>
                  </a:ext>
                </a:extLst>
              </a:tr>
              <a:tr h="278172">
                <a:tc>
                  <a:txBody>
                    <a:bodyPr/>
                    <a:lstStyle/>
                    <a:p>
                      <a:pPr algn="r">
                        <a:lnSpc>
                          <a:spcPct val="115000"/>
                        </a:lnSpc>
                        <a:spcAft>
                          <a:spcPts val="0"/>
                        </a:spcAft>
                      </a:pPr>
                      <a:r>
                        <a:rPr lang="cs-CZ" sz="1700">
                          <a:effectLst/>
                          <a:latin typeface="Times" panose="00000500000000020000" pitchFamily="2" charset="0"/>
                        </a:rPr>
                        <a:t>2011</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15. 6.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165</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2303279952"/>
                  </a:ext>
                </a:extLst>
              </a:tr>
              <a:tr h="278172">
                <a:tc>
                  <a:txBody>
                    <a:bodyPr/>
                    <a:lstStyle/>
                    <a:p>
                      <a:pPr algn="r">
                        <a:lnSpc>
                          <a:spcPct val="115000"/>
                        </a:lnSpc>
                        <a:spcAft>
                          <a:spcPts val="0"/>
                        </a:spcAft>
                      </a:pPr>
                      <a:r>
                        <a:rPr lang="cs-CZ" sz="1700">
                          <a:effectLst/>
                          <a:latin typeface="Times" panose="00000500000000020000" pitchFamily="2" charset="0"/>
                        </a:rPr>
                        <a:t>2012</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9. 6.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160</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2911084815"/>
                  </a:ext>
                </a:extLst>
              </a:tr>
              <a:tr h="278172">
                <a:tc>
                  <a:txBody>
                    <a:bodyPr/>
                    <a:lstStyle/>
                    <a:p>
                      <a:pPr algn="r">
                        <a:lnSpc>
                          <a:spcPct val="115000"/>
                        </a:lnSpc>
                        <a:spcAft>
                          <a:spcPts val="0"/>
                        </a:spcAft>
                      </a:pPr>
                      <a:r>
                        <a:rPr lang="cs-CZ" sz="1700">
                          <a:effectLst/>
                          <a:latin typeface="Times" panose="00000500000000020000" pitchFamily="2" charset="0"/>
                        </a:rPr>
                        <a:t>2013</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11. 6.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161</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608371781"/>
                  </a:ext>
                </a:extLst>
              </a:tr>
              <a:tr h="278172">
                <a:tc>
                  <a:txBody>
                    <a:bodyPr/>
                    <a:lstStyle/>
                    <a:p>
                      <a:pPr algn="r">
                        <a:lnSpc>
                          <a:spcPct val="115000"/>
                        </a:lnSpc>
                        <a:spcAft>
                          <a:spcPts val="0"/>
                        </a:spcAft>
                      </a:pPr>
                      <a:r>
                        <a:rPr lang="cs-CZ" sz="1700">
                          <a:effectLst/>
                          <a:latin typeface="Times" panose="00000500000000020000" pitchFamily="2" charset="0"/>
                        </a:rPr>
                        <a:t>2014</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10. 6.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160</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280350947"/>
                  </a:ext>
                </a:extLst>
              </a:tr>
              <a:tr h="278172">
                <a:tc>
                  <a:txBody>
                    <a:bodyPr/>
                    <a:lstStyle/>
                    <a:p>
                      <a:pPr algn="r">
                        <a:lnSpc>
                          <a:spcPct val="115000"/>
                        </a:lnSpc>
                        <a:spcAft>
                          <a:spcPts val="0"/>
                        </a:spcAft>
                      </a:pPr>
                      <a:r>
                        <a:rPr lang="cs-CZ" sz="1700">
                          <a:effectLst/>
                          <a:latin typeface="Times" panose="00000500000000020000" pitchFamily="2" charset="0"/>
                        </a:rPr>
                        <a:t>2015</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5. 6.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155</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1733051769"/>
                  </a:ext>
                </a:extLst>
              </a:tr>
              <a:tr h="278172">
                <a:tc>
                  <a:txBody>
                    <a:bodyPr/>
                    <a:lstStyle/>
                    <a:p>
                      <a:pPr algn="r">
                        <a:lnSpc>
                          <a:spcPct val="115000"/>
                        </a:lnSpc>
                        <a:spcAft>
                          <a:spcPts val="0"/>
                        </a:spcAft>
                      </a:pPr>
                      <a:r>
                        <a:rPr lang="cs-CZ" sz="1700">
                          <a:effectLst/>
                          <a:latin typeface="Times" panose="00000500000000020000" pitchFamily="2" charset="0"/>
                        </a:rPr>
                        <a:t>2016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2. 6.</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153</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2508677963"/>
                  </a:ext>
                </a:extLst>
              </a:tr>
              <a:tr h="278172">
                <a:tc>
                  <a:txBody>
                    <a:bodyPr/>
                    <a:lstStyle/>
                    <a:p>
                      <a:pPr algn="r">
                        <a:lnSpc>
                          <a:spcPct val="115000"/>
                        </a:lnSpc>
                        <a:spcAft>
                          <a:spcPts val="0"/>
                        </a:spcAft>
                      </a:pPr>
                      <a:r>
                        <a:rPr lang="cs-CZ" sz="1700">
                          <a:effectLst/>
                          <a:latin typeface="Times" panose="00000500000000020000" pitchFamily="2" charset="0"/>
                        </a:rPr>
                        <a:t>2017</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29. 5.</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149</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3350260842"/>
                  </a:ext>
                </a:extLst>
              </a:tr>
              <a:tr h="278172">
                <a:tc>
                  <a:txBody>
                    <a:bodyPr/>
                    <a:lstStyle/>
                    <a:p>
                      <a:pPr algn="r">
                        <a:lnSpc>
                          <a:spcPct val="115000"/>
                        </a:lnSpc>
                        <a:spcAft>
                          <a:spcPts val="0"/>
                        </a:spcAft>
                      </a:pPr>
                      <a:r>
                        <a:rPr lang="cs-CZ" sz="1700">
                          <a:effectLst/>
                          <a:latin typeface="Times" panose="00000500000000020000" pitchFamily="2" charset="0"/>
                        </a:rPr>
                        <a:t>2018</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22. 5.</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142</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825676825"/>
                  </a:ext>
                </a:extLst>
              </a:tr>
              <a:tr h="278172">
                <a:tc>
                  <a:txBody>
                    <a:bodyPr/>
                    <a:lstStyle/>
                    <a:p>
                      <a:pPr algn="r">
                        <a:lnSpc>
                          <a:spcPct val="115000"/>
                        </a:lnSpc>
                        <a:spcAft>
                          <a:spcPts val="0"/>
                        </a:spcAft>
                      </a:pPr>
                      <a:r>
                        <a:rPr lang="cs-CZ" sz="1700">
                          <a:effectLst/>
                          <a:latin typeface="Times" panose="00000500000000020000" pitchFamily="2" charset="0"/>
                        </a:rPr>
                        <a:t>2019</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a:effectLst/>
                          <a:latin typeface="Times" panose="00000500000000020000" pitchFamily="2" charset="0"/>
                        </a:rPr>
                        <a:t>28. 5.</a:t>
                      </a:r>
                      <a:endParaRPr lang="cs-CZ" sz="170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148</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1582916811"/>
                  </a:ext>
                </a:extLst>
              </a:tr>
            </a:tbl>
          </a:graphicData>
        </a:graphic>
      </p:graphicFrame>
      <p:pic>
        <p:nvPicPr>
          <p:cNvPr id="3" name="Obrázek 2">
            <a:extLst>
              <a:ext uri="{FF2B5EF4-FFF2-40B4-BE49-F238E27FC236}">
                <a16:creationId xmlns:a16="http://schemas.microsoft.com/office/drawing/2014/main" id="{280E3AD5-836C-2E42-A45E-9F5E440439C8}"/>
              </a:ext>
            </a:extLst>
          </p:cNvPr>
          <p:cNvPicPr>
            <a:picLocks noChangeAspect="1"/>
          </p:cNvPicPr>
          <p:nvPr/>
        </p:nvPicPr>
        <p:blipFill>
          <a:blip r:embed="rId2"/>
          <a:srcRect/>
          <a:stretch/>
        </p:blipFill>
        <p:spPr>
          <a:xfrm>
            <a:off x="11353800" y="5987647"/>
            <a:ext cx="838200" cy="838200"/>
          </a:xfrm>
          <a:prstGeom prst="rect">
            <a:avLst/>
          </a:prstGeom>
        </p:spPr>
      </p:pic>
      <p:graphicFrame>
        <p:nvGraphicFramePr>
          <p:cNvPr id="5" name="Zástupný symbol pro obsah 3"/>
          <p:cNvGraphicFramePr>
            <a:graphicFrameLocks/>
          </p:cNvGraphicFramePr>
          <p:nvPr>
            <p:extLst>
              <p:ext uri="{D42A27DB-BD31-4B8C-83A1-F6EECF244321}">
                <p14:modId xmlns:p14="http://schemas.microsoft.com/office/powerpoint/2010/main" val="1069884162"/>
              </p:ext>
            </p:extLst>
          </p:nvPr>
        </p:nvGraphicFramePr>
        <p:xfrm>
          <a:off x="6258773" y="302930"/>
          <a:ext cx="5716800" cy="2222679"/>
        </p:xfrm>
        <a:graphic>
          <a:graphicData uri="http://schemas.openxmlformats.org/drawingml/2006/table">
            <a:tbl>
              <a:tblPr firstRow="1" firstCol="1" bandRow="1">
                <a:tableStyleId>{D27102A9-8310-4765-A935-A1911B00CA55}</a:tableStyleId>
              </a:tblPr>
              <a:tblGrid>
                <a:gridCol w="594000">
                  <a:extLst>
                    <a:ext uri="{9D8B030D-6E8A-4147-A177-3AD203B41FA5}">
                      <a16:colId xmlns:a16="http://schemas.microsoft.com/office/drawing/2014/main" val="1151148493"/>
                    </a:ext>
                  </a:extLst>
                </a:gridCol>
                <a:gridCol w="2685600">
                  <a:extLst>
                    <a:ext uri="{9D8B030D-6E8A-4147-A177-3AD203B41FA5}">
                      <a16:colId xmlns:a16="http://schemas.microsoft.com/office/drawing/2014/main" val="515894032"/>
                    </a:ext>
                  </a:extLst>
                </a:gridCol>
                <a:gridCol w="2437200">
                  <a:extLst>
                    <a:ext uri="{9D8B030D-6E8A-4147-A177-3AD203B41FA5}">
                      <a16:colId xmlns:a16="http://schemas.microsoft.com/office/drawing/2014/main" val="294859742"/>
                    </a:ext>
                  </a:extLst>
                </a:gridCol>
              </a:tblGrid>
              <a:tr h="275475">
                <a:tc>
                  <a:txBody>
                    <a:bodyPr/>
                    <a:lstStyle/>
                    <a:p>
                      <a:pPr>
                        <a:lnSpc>
                          <a:spcPct val="115000"/>
                        </a:lnSpc>
                        <a:spcAft>
                          <a:spcPts val="0"/>
                        </a:spcAft>
                      </a:pPr>
                      <a:r>
                        <a:rPr lang="cs-CZ" sz="1700" dirty="0">
                          <a:effectLst/>
                          <a:latin typeface="Times" panose="00000500000000020000" pitchFamily="2" charset="0"/>
                        </a:rPr>
                        <a:t>Rok</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nSpc>
                          <a:spcPct val="115000"/>
                        </a:lnSpc>
                        <a:spcAft>
                          <a:spcPts val="0"/>
                        </a:spcAft>
                      </a:pPr>
                      <a:r>
                        <a:rPr lang="cs-CZ" sz="1700" dirty="0">
                          <a:effectLst/>
                          <a:latin typeface="Times" panose="00000500000000020000" pitchFamily="2" charset="0"/>
                        </a:rPr>
                        <a:t>Den daňových poplatníků</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nSpc>
                          <a:spcPct val="115000"/>
                        </a:lnSpc>
                        <a:spcAft>
                          <a:spcPts val="0"/>
                        </a:spcAft>
                      </a:pPr>
                      <a:r>
                        <a:rPr lang="cs-CZ" sz="1700" dirty="0">
                          <a:effectLst/>
                          <a:latin typeface="Times" panose="00000500000000020000" pitchFamily="2" charset="0"/>
                        </a:rPr>
                        <a:t>Počet dní práce na stát</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4165588994"/>
                  </a:ext>
                </a:extLst>
              </a:tr>
              <a:tr h="278172">
                <a:tc>
                  <a:txBody>
                    <a:bodyPr/>
                    <a:lstStyle/>
                    <a:p>
                      <a:pPr algn="r">
                        <a:lnSpc>
                          <a:spcPct val="115000"/>
                        </a:lnSpc>
                        <a:spcAft>
                          <a:spcPts val="0"/>
                        </a:spcAft>
                      </a:pPr>
                      <a:r>
                        <a:rPr lang="cs-CZ" sz="1700" dirty="0">
                          <a:effectLst/>
                          <a:latin typeface="Times" panose="00000500000000020000" pitchFamily="2" charset="0"/>
                        </a:rPr>
                        <a:t>2020</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24. 6.</a:t>
                      </a:r>
                      <a:endParaRPr lang="cs-CZ" sz="1700" dirty="0">
                        <a:effectLst/>
                        <a:latin typeface="Times" panose="00000500000000020000" pitchFamily="2" charset="0"/>
                        <a:ea typeface="Arial" panose="020B0604020202020204" pitchFamily="34" charset="0"/>
                      </a:endParaRP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rPr>
                        <a:t>175</a:t>
                      </a:r>
                      <a:endParaRPr lang="cs-CZ" sz="1700" dirty="0">
                        <a:effectLst/>
                        <a:latin typeface="Times" panose="00000500000000020000" pitchFamily="2" charset="0"/>
                        <a:ea typeface="Arial" panose="020B0604020202020204" pitchFamily="34" charset="0"/>
                      </a:endParaRPr>
                    </a:p>
                  </a:txBody>
                  <a:tcPr marL="44450" marR="44450" marT="0" marB="0" anchor="b"/>
                </a:tc>
                <a:extLst>
                  <a:ext uri="{0D108BD9-81ED-4DB2-BD59-A6C34878D82A}">
                    <a16:rowId xmlns:a16="http://schemas.microsoft.com/office/drawing/2014/main" val="1350378106"/>
                  </a:ext>
                </a:extLst>
              </a:tr>
              <a:tr h="278172">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2021</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25. 6.</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175</a:t>
                      </a:r>
                    </a:p>
                  </a:txBody>
                  <a:tcPr marL="44450" marR="44450" marT="0" marB="0" anchor="b"/>
                </a:tc>
                <a:extLst>
                  <a:ext uri="{0D108BD9-81ED-4DB2-BD59-A6C34878D82A}">
                    <a16:rowId xmlns:a16="http://schemas.microsoft.com/office/drawing/2014/main" val="3931633197"/>
                  </a:ext>
                </a:extLst>
              </a:tr>
              <a:tr h="278172">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2022</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17. 6.</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167</a:t>
                      </a:r>
                    </a:p>
                  </a:txBody>
                  <a:tcPr marL="44450" marR="44450" marT="0" marB="0" anchor="b"/>
                </a:tc>
                <a:extLst>
                  <a:ext uri="{0D108BD9-81ED-4DB2-BD59-A6C34878D82A}">
                    <a16:rowId xmlns:a16="http://schemas.microsoft.com/office/drawing/2014/main" val="1854259872"/>
                  </a:ext>
                </a:extLst>
              </a:tr>
              <a:tr h="278172">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2023</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13. 6.</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163</a:t>
                      </a:r>
                    </a:p>
                  </a:txBody>
                  <a:tcPr marL="44450" marR="44450" marT="0" marB="0" anchor="b"/>
                </a:tc>
                <a:extLst>
                  <a:ext uri="{0D108BD9-81ED-4DB2-BD59-A6C34878D82A}">
                    <a16:rowId xmlns:a16="http://schemas.microsoft.com/office/drawing/2014/main" val="1271210988"/>
                  </a:ext>
                </a:extLst>
              </a:tr>
              <a:tr h="278172">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2024</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11. 6.</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162</a:t>
                      </a:r>
                    </a:p>
                  </a:txBody>
                  <a:tcPr marL="44450" marR="44450" marT="0" marB="0" anchor="b"/>
                </a:tc>
                <a:extLst>
                  <a:ext uri="{0D108BD9-81ED-4DB2-BD59-A6C34878D82A}">
                    <a16:rowId xmlns:a16="http://schemas.microsoft.com/office/drawing/2014/main" val="2312326279"/>
                  </a:ext>
                </a:extLst>
              </a:tr>
              <a:tr h="278172">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2025</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6. 6.</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156</a:t>
                      </a:r>
                    </a:p>
                  </a:txBody>
                  <a:tcPr marL="44450" marR="44450" marT="0" marB="0" anchor="b"/>
                </a:tc>
                <a:extLst>
                  <a:ext uri="{0D108BD9-81ED-4DB2-BD59-A6C34878D82A}">
                    <a16:rowId xmlns:a16="http://schemas.microsoft.com/office/drawing/2014/main" val="2494606021"/>
                  </a:ext>
                </a:extLst>
              </a:tr>
              <a:tr h="278172">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2026</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5. 6.</a:t>
                      </a:r>
                    </a:p>
                  </a:txBody>
                  <a:tcPr marL="44450" marR="44450" marT="0" marB="0" anchor="b"/>
                </a:tc>
                <a:tc>
                  <a:txBody>
                    <a:bodyPr/>
                    <a:lstStyle/>
                    <a:p>
                      <a:pPr algn="r">
                        <a:lnSpc>
                          <a:spcPct val="115000"/>
                        </a:lnSpc>
                        <a:spcAft>
                          <a:spcPts val="0"/>
                        </a:spcAft>
                      </a:pPr>
                      <a:r>
                        <a:rPr lang="cs-CZ" sz="1700" dirty="0">
                          <a:effectLst/>
                          <a:latin typeface="Times" panose="00000500000000020000" pitchFamily="2" charset="0"/>
                          <a:ea typeface="Arial" panose="020B0604020202020204" pitchFamily="34" charset="0"/>
                        </a:rPr>
                        <a:t>155</a:t>
                      </a:r>
                    </a:p>
                  </a:txBody>
                  <a:tcPr marL="44450" marR="44450" marT="0" marB="0" anchor="b"/>
                </a:tc>
                <a:extLst>
                  <a:ext uri="{0D108BD9-81ED-4DB2-BD59-A6C34878D82A}">
                    <a16:rowId xmlns:a16="http://schemas.microsoft.com/office/drawing/2014/main" val="1969617173"/>
                  </a:ext>
                </a:extLst>
              </a:tr>
            </a:tbl>
          </a:graphicData>
        </a:graphic>
      </p:graphicFrame>
    </p:spTree>
    <p:extLst>
      <p:ext uri="{BB962C8B-B14F-4D97-AF65-F5344CB8AC3E}">
        <p14:creationId xmlns:p14="http://schemas.microsoft.com/office/powerpoint/2010/main" val="367404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id="{3C8CB3A7-3ED3-CB4B-A67E-77C87C9AB454}"/>
              </a:ext>
            </a:extLst>
          </p:cNvPr>
          <p:cNvSpPr/>
          <p:nvPr/>
        </p:nvSpPr>
        <p:spPr>
          <a:xfrm>
            <a:off x="2496065" y="1050324"/>
            <a:ext cx="7203989" cy="197709"/>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pPr algn="ctr"/>
            <a:r>
              <a:rPr lang="cs-CZ" b="1" dirty="0">
                <a:latin typeface="PT Sans" panose="020B0503020203020204" pitchFamily="34" charset="0"/>
              </a:rPr>
              <a:t>POUČENÍ Z PANDEMIE</a:t>
            </a:r>
            <a:endParaRPr lang="en-US" b="1" dirty="0">
              <a:latin typeface="PT Sans" panose="020B0503020203020204" pitchFamily="34" charset="0"/>
            </a:endParaRPr>
          </a:p>
        </p:txBody>
      </p:sp>
      <p:sp>
        <p:nvSpPr>
          <p:cNvPr id="3" name="Content Placeholder 2"/>
          <p:cNvSpPr>
            <a:spLocks noGrp="1"/>
          </p:cNvSpPr>
          <p:nvPr>
            <p:ph idx="1"/>
          </p:nvPr>
        </p:nvSpPr>
        <p:spPr/>
        <p:txBody>
          <a:bodyPr/>
          <a:lstStyle/>
          <a:p>
            <a:pPr lvl="0"/>
            <a:r>
              <a:rPr lang="cs-CZ" dirty="0">
                <a:latin typeface="Times" panose="00000500000000020000" pitchFamily="2" charset="0"/>
              </a:rPr>
              <a:t>Den daňových poplatníků se vrací k začátku roku</a:t>
            </a:r>
          </a:p>
          <a:p>
            <a:pPr lvl="0"/>
            <a:r>
              <a:rPr lang="cs-CZ" dirty="0">
                <a:latin typeface="Times" panose="00000500000000020000" pitchFamily="2" charset="0"/>
              </a:rPr>
              <a:t>Avšak ne zcela zpět</a:t>
            </a:r>
          </a:p>
          <a:p>
            <a:pPr lvl="0"/>
            <a:r>
              <a:rPr lang="cs-CZ" dirty="0">
                <a:latin typeface="Times" panose="00000500000000020000" pitchFamily="2" charset="0"/>
              </a:rPr>
              <a:t>V České republice je Den daňových poplatníků letos o 8 dní později než před pandemií, vraťme jej do května</a:t>
            </a:r>
          </a:p>
          <a:p>
            <a:pPr lvl="0"/>
            <a:r>
              <a:rPr lang="cs-CZ" dirty="0">
                <a:latin typeface="Times" panose="00000500000000020000" pitchFamily="2" charset="0"/>
              </a:rPr>
              <a:t>Vláda zmenšila přerozdělování v české ekonomice</a:t>
            </a:r>
          </a:p>
          <a:p>
            <a:pPr lvl="0"/>
            <a:r>
              <a:rPr lang="cs-CZ" dirty="0">
                <a:latin typeface="Times" panose="00000500000000020000" pitchFamily="2" charset="0"/>
              </a:rPr>
              <a:t>Potenciální neblahý vývoj:</a:t>
            </a:r>
          </a:p>
          <a:p>
            <a:pPr lvl="1"/>
            <a:r>
              <a:rPr lang="cs-CZ" dirty="0">
                <a:latin typeface="Times" panose="00000500000000020000" pitchFamily="2" charset="0"/>
              </a:rPr>
              <a:t>Obchodní válka s USA =&gt; nižší růst HDP</a:t>
            </a:r>
          </a:p>
          <a:p>
            <a:pPr lvl="1"/>
            <a:r>
              <a:rPr lang="cs-CZ" dirty="0">
                <a:latin typeface="Times" panose="00000500000000020000" pitchFamily="2" charset="0"/>
              </a:rPr>
              <a:t>Vyšší veřejné výdaje na zbrojení =&gt; DDP se posune dále ke konci roku</a:t>
            </a:r>
          </a:p>
          <a:p>
            <a:pPr lvl="0"/>
            <a:endParaRPr lang="cs-CZ" dirty="0">
              <a:latin typeface="Times" panose="00000500000000020000" pitchFamily="2" charset="0"/>
            </a:endParaRPr>
          </a:p>
        </p:txBody>
      </p:sp>
      <p:pic>
        <p:nvPicPr>
          <p:cNvPr id="5" name="Obrázek 4">
            <a:extLst>
              <a:ext uri="{FF2B5EF4-FFF2-40B4-BE49-F238E27FC236}">
                <a16:creationId xmlns:a16="http://schemas.microsoft.com/office/drawing/2014/main" id="{4CC01AE9-3C3F-8047-B957-CA148E55FECF}"/>
              </a:ext>
            </a:extLst>
          </p:cNvPr>
          <p:cNvPicPr>
            <a:picLocks noChangeAspect="1"/>
          </p:cNvPicPr>
          <p:nvPr/>
        </p:nvPicPr>
        <p:blipFill>
          <a:blip r:embed="rId2"/>
          <a:srcRect/>
          <a:stretch/>
        </p:blipFill>
        <p:spPr>
          <a:xfrm>
            <a:off x="11353800" y="5987647"/>
            <a:ext cx="838200" cy="838200"/>
          </a:xfrm>
          <a:prstGeom prst="rect">
            <a:avLst/>
          </a:prstGeom>
        </p:spPr>
      </p:pic>
    </p:spTree>
    <p:extLst>
      <p:ext uri="{BB962C8B-B14F-4D97-AF65-F5344CB8AC3E}">
        <p14:creationId xmlns:p14="http://schemas.microsoft.com/office/powerpoint/2010/main" val="81530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34B64DA9-AF63-B14C-816E-ADD7C91279A4}"/>
              </a:ext>
            </a:extLst>
          </p:cNvPr>
          <p:cNvSpPr/>
          <p:nvPr/>
        </p:nvSpPr>
        <p:spPr>
          <a:xfrm>
            <a:off x="2953264" y="1050325"/>
            <a:ext cx="6301947" cy="185352"/>
          </a:xfrm>
          <a:prstGeom prst="rect">
            <a:avLst/>
          </a:prstGeom>
          <a:solidFill>
            <a:srgbClr val="F9D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itle 1"/>
          <p:cNvSpPr>
            <a:spLocks noGrp="1"/>
          </p:cNvSpPr>
          <p:nvPr>
            <p:ph type="title"/>
          </p:nvPr>
        </p:nvSpPr>
        <p:spPr/>
        <p:txBody>
          <a:bodyPr/>
          <a:lstStyle/>
          <a:p>
            <a:pPr algn="ctr"/>
            <a:r>
              <a:rPr lang="en-US" b="1" dirty="0">
                <a:latin typeface="PT Sans" panose="020B0503020203020204" pitchFamily="34" charset="0"/>
              </a:rPr>
              <a:t>MEZINÁRODNÍ SROVNÁNÍ</a:t>
            </a:r>
          </a:p>
        </p:txBody>
      </p:sp>
      <p:sp>
        <p:nvSpPr>
          <p:cNvPr id="3" name="Content Placeholder 2"/>
          <p:cNvSpPr>
            <a:spLocks noGrp="1"/>
          </p:cNvSpPr>
          <p:nvPr>
            <p:ph idx="1"/>
          </p:nvPr>
        </p:nvSpPr>
        <p:spPr/>
        <p:txBody>
          <a:bodyPr>
            <a:normAutofit fontScale="92500"/>
          </a:bodyPr>
          <a:lstStyle/>
          <a:p>
            <a:r>
              <a:rPr lang="cs-CZ" dirty="0">
                <a:latin typeface="Times" panose="00000500000000020000" pitchFamily="2" charset="0"/>
              </a:rPr>
              <a:t>DDP je v ČR stále dříve než v eurozóně (4. 7.), a o trochu dříve než </a:t>
            </a:r>
            <a:br>
              <a:rPr lang="cs-CZ" dirty="0">
                <a:latin typeface="Times" panose="00000500000000020000" pitchFamily="2" charset="0"/>
              </a:rPr>
            </a:br>
            <a:r>
              <a:rPr lang="cs-CZ" dirty="0">
                <a:latin typeface="Times" panose="00000500000000020000" pitchFamily="2" charset="0"/>
              </a:rPr>
              <a:t>v průměru zemí OECD (10. 6.) </a:t>
            </a:r>
          </a:p>
          <a:p>
            <a:r>
              <a:rPr lang="cs-CZ" dirty="0">
                <a:latin typeface="Times" panose="00000500000000020000" pitchFamily="2" charset="0"/>
              </a:rPr>
              <a:t>Jako první oslavili DDP ve Švýcarsku (4. 5.), poté v Jižní Koreji (11. 5.) </a:t>
            </a:r>
            <a:br>
              <a:rPr lang="cs-CZ" dirty="0">
                <a:latin typeface="Times" panose="00000500000000020000" pitchFamily="2" charset="0"/>
              </a:rPr>
            </a:br>
            <a:r>
              <a:rPr lang="cs-CZ" dirty="0">
                <a:latin typeface="Times" panose="00000500000000020000" pitchFamily="2" charset="0"/>
              </a:rPr>
              <a:t>a v Japonsku (24. 5.)</a:t>
            </a:r>
          </a:p>
          <a:p>
            <a:r>
              <a:rPr lang="cs-CZ" dirty="0">
                <a:latin typeface="Times" panose="00000500000000020000" pitchFamily="2" charset="0"/>
              </a:rPr>
              <a:t>Mezi poslední oslavence patří tradičně Francie (30. 7.), Finsko (29. 7.) a do poslední trojice se vrací Rakousko (22. 7.)</a:t>
            </a:r>
          </a:p>
          <a:p>
            <a:r>
              <a:rPr lang="cs-CZ" dirty="0">
                <a:latin typeface="Times" panose="00000500000000020000" pitchFamily="2" charset="0"/>
              </a:rPr>
              <a:t>Z okolních států je DDP později ve všech státech, nejdříve na Slovensku (26. 6.); v Německu (7. 7.), v Polsku (8. 7.) a jako vždy</a:t>
            </a:r>
            <a:br>
              <a:rPr lang="cs-CZ" dirty="0">
                <a:latin typeface="Times" panose="00000500000000020000" pitchFamily="2" charset="0"/>
              </a:rPr>
            </a:br>
            <a:r>
              <a:rPr lang="cs-CZ" dirty="0">
                <a:latin typeface="Times" panose="00000500000000020000" pitchFamily="2" charset="0"/>
              </a:rPr>
              <a:t>v Rakousku (22. 7.) je až v červenci. </a:t>
            </a:r>
          </a:p>
          <a:p>
            <a:r>
              <a:rPr lang="cs-CZ" dirty="0">
                <a:latin typeface="Times" panose="00000500000000020000" pitchFamily="2" charset="0"/>
              </a:rPr>
              <a:t>Také v Maďarsku je letos DDP později než u nás (23. 6.)</a:t>
            </a:r>
          </a:p>
        </p:txBody>
      </p:sp>
      <p:pic>
        <p:nvPicPr>
          <p:cNvPr id="5" name="Obrázek 4">
            <a:extLst>
              <a:ext uri="{FF2B5EF4-FFF2-40B4-BE49-F238E27FC236}">
                <a16:creationId xmlns:a16="http://schemas.microsoft.com/office/drawing/2014/main" id="{4CC01AE9-3C3F-8047-B957-CA148E55FECF}"/>
              </a:ext>
            </a:extLst>
          </p:cNvPr>
          <p:cNvPicPr>
            <a:picLocks noChangeAspect="1"/>
          </p:cNvPicPr>
          <p:nvPr/>
        </p:nvPicPr>
        <p:blipFill>
          <a:blip r:embed="rId2"/>
          <a:srcRect/>
          <a:stretch/>
        </p:blipFill>
        <p:spPr>
          <a:xfrm>
            <a:off x="11353800" y="5987647"/>
            <a:ext cx="838200" cy="838200"/>
          </a:xfrm>
          <a:prstGeom prst="rect">
            <a:avLst/>
          </a:prstGeom>
        </p:spPr>
      </p:pic>
    </p:spTree>
    <p:extLst>
      <p:ext uri="{BB962C8B-B14F-4D97-AF65-F5344CB8AC3E}">
        <p14:creationId xmlns:p14="http://schemas.microsoft.com/office/powerpoint/2010/main" val="129007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E267197-51FF-7E0A-8BEE-62E90A1525DA}"/>
              </a:ext>
            </a:extLst>
          </p:cNvPr>
          <p:cNvPicPr>
            <a:picLocks noChangeAspect="1"/>
          </p:cNvPicPr>
          <p:nvPr/>
        </p:nvPicPr>
        <p:blipFill>
          <a:blip r:embed="rId2"/>
          <a:stretch>
            <a:fillRect/>
          </a:stretch>
        </p:blipFill>
        <p:spPr>
          <a:xfrm>
            <a:off x="636876" y="0"/>
            <a:ext cx="10918247" cy="6858000"/>
          </a:xfrm>
          <a:prstGeom prst="rect">
            <a:avLst/>
          </a:prstGeom>
        </p:spPr>
      </p:pic>
    </p:spTree>
    <p:extLst>
      <p:ext uri="{BB962C8B-B14F-4D97-AF65-F5344CB8AC3E}">
        <p14:creationId xmlns:p14="http://schemas.microsoft.com/office/powerpoint/2010/main" val="1964648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Širokoúhlá obrazovka</PresentationFormat>
  <Paragraphs>162</Paragraphs>
  <Slides>18</Slides>
  <Notes>7</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Arial</vt:lpstr>
      <vt:lpstr>Calibri</vt:lpstr>
      <vt:lpstr>Calibri Light</vt:lpstr>
      <vt:lpstr>Garamond</vt:lpstr>
      <vt:lpstr>PT Sans</vt:lpstr>
      <vt:lpstr>Times</vt:lpstr>
      <vt:lpstr>Office Theme</vt:lpstr>
      <vt:lpstr>DEN DAŇOVÝCH POPLATNÍKŮ 2026</vt:lpstr>
      <vt:lpstr>CO JE DEN DAŇOVÝCH POPLATNÍKŮ?</vt:lpstr>
      <vt:lpstr>PROČ SI PŘIPOMÍNÁME DDP?</vt:lpstr>
      <vt:lpstr>PŘEROZDĚLOVÁNÍ V ČESKÉ EKONOMICE</vt:lpstr>
      <vt:lpstr>Prezentace aplikace PowerPoint</vt:lpstr>
      <vt:lpstr>Prezentace aplikace PowerPoint</vt:lpstr>
      <vt:lpstr>POUČENÍ Z PANDEMIE</vt:lpstr>
      <vt:lpstr>MEZINÁRODNÍ SROVNÁNÍ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ROZDÍL PROTI METODICE DELOITTE</vt:lpstr>
      <vt:lpstr>Prezentace aplikace PowerPoint</vt:lpstr>
      <vt:lpstr>ZÁVĚRY </vt:lpstr>
      <vt:lpstr>http://dane.inlist.cz/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DAŇOVÉ SVOBODY 2016</dc:title>
  <dc:creator>Microsoft Office User</dc:creator>
  <cp:lastModifiedBy>Martin Panek</cp:lastModifiedBy>
  <cp:revision>159</cp:revision>
  <cp:lastPrinted>2022-06-16T10:02:43Z</cp:lastPrinted>
  <dcterms:created xsi:type="dcterms:W3CDTF">2016-05-30T06:58:18Z</dcterms:created>
  <dcterms:modified xsi:type="dcterms:W3CDTF">2026-06-04T14:04:46Z</dcterms:modified>
</cp:coreProperties>
</file>